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83" r:id="rId3"/>
    <p:sldId id="284" r:id="rId4"/>
    <p:sldId id="267" r:id="rId5"/>
    <p:sldId id="268" r:id="rId6"/>
    <p:sldId id="261" r:id="rId7"/>
    <p:sldId id="259" r:id="rId8"/>
    <p:sldId id="262" r:id="rId9"/>
    <p:sldId id="263" r:id="rId10"/>
    <p:sldId id="264" r:id="rId11"/>
    <p:sldId id="269" r:id="rId12"/>
    <p:sldId id="272" r:id="rId13"/>
    <p:sldId id="281" r:id="rId14"/>
    <p:sldId id="274" r:id="rId15"/>
    <p:sldId id="276" r:id="rId16"/>
    <p:sldId id="277" r:id="rId17"/>
    <p:sldId id="278" r:id="rId18"/>
    <p:sldId id="279" r:id="rId19"/>
    <p:sldId id="28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CC66"/>
    <a:srgbClr val="800080"/>
    <a:srgbClr val="FF6600"/>
    <a:srgbClr val="CC3399"/>
    <a:srgbClr val="CC0066"/>
    <a:srgbClr val="00FF99"/>
    <a:srgbClr val="D60093"/>
    <a:srgbClr val="00FF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129E8-3AD2-4D3B-9239-EF81646945FE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9101C-8469-4C14-B8F8-E41745DC8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40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8AED-71FC-43D5-BD79-899341E47B82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A1B7-BD12-44BE-B98E-C3C9CDB2A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28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8AED-71FC-43D5-BD79-899341E47B82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A1B7-BD12-44BE-B98E-C3C9CDB2A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85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8AED-71FC-43D5-BD79-899341E47B82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A1B7-BD12-44BE-B98E-C3C9CDB2A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96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8AED-71FC-43D5-BD79-899341E47B82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A1B7-BD12-44BE-B98E-C3C9CDB2A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68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8AED-71FC-43D5-BD79-899341E47B82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A1B7-BD12-44BE-B98E-C3C9CDB2A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88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8AED-71FC-43D5-BD79-899341E47B82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A1B7-BD12-44BE-B98E-C3C9CDB2A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53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8AED-71FC-43D5-BD79-899341E47B82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A1B7-BD12-44BE-B98E-C3C9CDB2A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05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8AED-71FC-43D5-BD79-899341E47B82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A1B7-BD12-44BE-B98E-C3C9CDB2A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17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8AED-71FC-43D5-BD79-899341E47B82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A1B7-BD12-44BE-B98E-C3C9CDB2A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00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8AED-71FC-43D5-BD79-899341E47B82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A1B7-BD12-44BE-B98E-C3C9CDB2A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319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8AED-71FC-43D5-BD79-899341E47B82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A1B7-BD12-44BE-B98E-C3C9CDB2A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86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88AED-71FC-43D5-BD79-899341E47B82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BA1B7-BD12-44BE-B98E-C3C9CDB2A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55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2" descr="Image result for revenue vec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0" y="0"/>
            <a:ext cx="2664542" cy="685800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35045" y="2432192"/>
            <a:ext cx="9134168" cy="199361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Open Sans Light" panose="020B0306030504020204"/>
              </a:rPr>
              <a:t>                      MPSAS 9 – HASIL DARIPADA URUSNIAGA PERTUKARAN</a:t>
            </a:r>
          </a:p>
          <a:p>
            <a:pPr algn="ctr"/>
            <a:r>
              <a:rPr lang="en-US" sz="2000" b="1" dirty="0">
                <a:latin typeface="Open Sans Light" panose="020B0306030504020204"/>
              </a:rPr>
              <a:t>&amp;</a:t>
            </a:r>
          </a:p>
          <a:p>
            <a:pPr algn="ctr"/>
            <a:r>
              <a:rPr lang="en-US" sz="2000" b="1" dirty="0">
                <a:latin typeface="Open Sans Light" panose="020B0306030504020204"/>
              </a:rPr>
              <a:t>MPSAS 23 – HASIL DARIPADA URUSNIAGA BUKAN PERTUKARAN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08282" y="462825"/>
            <a:ext cx="1687219" cy="1042768"/>
            <a:chOff x="8404226" y="-1452563"/>
            <a:chExt cx="1492250" cy="1258888"/>
          </a:xfrm>
          <a:solidFill>
            <a:schemeClr val="tx1"/>
          </a:solidFill>
        </p:grpSpPr>
        <p:sp>
          <p:nvSpPr>
            <p:cNvPr id="14" name="Freeform 66"/>
            <p:cNvSpPr>
              <a:spLocks noEditPoints="1"/>
            </p:cNvSpPr>
            <p:nvPr/>
          </p:nvSpPr>
          <p:spPr bwMode="auto">
            <a:xfrm>
              <a:off x="8513763" y="-642938"/>
              <a:ext cx="238125" cy="449263"/>
            </a:xfrm>
            <a:custGeom>
              <a:avLst/>
              <a:gdLst>
                <a:gd name="T0" fmla="*/ 0 w 251"/>
                <a:gd name="T1" fmla="*/ 192 h 472"/>
                <a:gd name="T2" fmla="*/ 0 w 251"/>
                <a:gd name="T3" fmla="*/ 444 h 472"/>
                <a:gd name="T4" fmla="*/ 28 w 251"/>
                <a:gd name="T5" fmla="*/ 472 h 472"/>
                <a:gd name="T6" fmla="*/ 223 w 251"/>
                <a:gd name="T7" fmla="*/ 472 h 472"/>
                <a:gd name="T8" fmla="*/ 251 w 251"/>
                <a:gd name="T9" fmla="*/ 444 h 472"/>
                <a:gd name="T10" fmla="*/ 251 w 251"/>
                <a:gd name="T11" fmla="*/ 0 h 472"/>
                <a:gd name="T12" fmla="*/ 109 w 251"/>
                <a:gd name="T13" fmla="*/ 142 h 472"/>
                <a:gd name="T14" fmla="*/ 0 w 251"/>
                <a:gd name="T15" fmla="*/ 192 h 472"/>
                <a:gd name="T16" fmla="*/ 0 w 251"/>
                <a:gd name="T17" fmla="*/ 192 h 472"/>
                <a:gd name="T18" fmla="*/ 0 w 251"/>
                <a:gd name="T19" fmla="*/ 192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" h="472">
                  <a:moveTo>
                    <a:pt x="0" y="192"/>
                  </a:moveTo>
                  <a:cubicBezTo>
                    <a:pt x="0" y="444"/>
                    <a:pt x="0" y="444"/>
                    <a:pt x="0" y="444"/>
                  </a:cubicBezTo>
                  <a:cubicBezTo>
                    <a:pt x="0" y="459"/>
                    <a:pt x="12" y="472"/>
                    <a:pt x="28" y="472"/>
                  </a:cubicBezTo>
                  <a:cubicBezTo>
                    <a:pt x="223" y="472"/>
                    <a:pt x="223" y="472"/>
                    <a:pt x="223" y="472"/>
                  </a:cubicBezTo>
                  <a:cubicBezTo>
                    <a:pt x="238" y="472"/>
                    <a:pt x="251" y="460"/>
                    <a:pt x="251" y="444"/>
                  </a:cubicBezTo>
                  <a:cubicBezTo>
                    <a:pt x="251" y="0"/>
                    <a:pt x="251" y="0"/>
                    <a:pt x="251" y="0"/>
                  </a:cubicBezTo>
                  <a:cubicBezTo>
                    <a:pt x="109" y="142"/>
                    <a:pt x="109" y="142"/>
                    <a:pt x="109" y="142"/>
                  </a:cubicBezTo>
                  <a:cubicBezTo>
                    <a:pt x="79" y="171"/>
                    <a:pt x="41" y="189"/>
                    <a:pt x="0" y="192"/>
                  </a:cubicBezTo>
                  <a:close/>
                  <a:moveTo>
                    <a:pt x="0" y="192"/>
                  </a:moveTo>
                  <a:cubicBezTo>
                    <a:pt x="0" y="192"/>
                    <a:pt x="0" y="192"/>
                    <a:pt x="0" y="19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5" name="Freeform 67"/>
            <p:cNvSpPr>
              <a:spLocks noEditPoints="1"/>
            </p:cNvSpPr>
            <p:nvPr/>
          </p:nvSpPr>
          <p:spPr bwMode="auto">
            <a:xfrm>
              <a:off x="8843963" y="-646113"/>
              <a:ext cx="241300" cy="452438"/>
            </a:xfrm>
            <a:custGeom>
              <a:avLst/>
              <a:gdLst>
                <a:gd name="T0" fmla="*/ 0 w 252"/>
                <a:gd name="T1" fmla="*/ 0 h 475"/>
                <a:gd name="T2" fmla="*/ 0 w 252"/>
                <a:gd name="T3" fmla="*/ 447 h 475"/>
                <a:gd name="T4" fmla="*/ 29 w 252"/>
                <a:gd name="T5" fmla="*/ 475 h 475"/>
                <a:gd name="T6" fmla="*/ 224 w 252"/>
                <a:gd name="T7" fmla="*/ 475 h 475"/>
                <a:gd name="T8" fmla="*/ 252 w 252"/>
                <a:gd name="T9" fmla="*/ 447 h 475"/>
                <a:gd name="T10" fmla="*/ 252 w 252"/>
                <a:gd name="T11" fmla="*/ 184 h 475"/>
                <a:gd name="T12" fmla="*/ 134 w 252"/>
                <a:gd name="T13" fmla="*/ 134 h 475"/>
                <a:gd name="T14" fmla="*/ 0 w 252"/>
                <a:gd name="T15" fmla="*/ 0 h 475"/>
                <a:gd name="T16" fmla="*/ 0 w 252"/>
                <a:gd name="T17" fmla="*/ 0 h 475"/>
                <a:gd name="T18" fmla="*/ 0 w 252"/>
                <a:gd name="T19" fmla="*/ 0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475">
                  <a:moveTo>
                    <a:pt x="0" y="0"/>
                  </a:moveTo>
                  <a:cubicBezTo>
                    <a:pt x="0" y="447"/>
                    <a:pt x="0" y="447"/>
                    <a:pt x="0" y="447"/>
                  </a:cubicBezTo>
                  <a:cubicBezTo>
                    <a:pt x="0" y="462"/>
                    <a:pt x="13" y="475"/>
                    <a:pt x="29" y="475"/>
                  </a:cubicBezTo>
                  <a:cubicBezTo>
                    <a:pt x="224" y="475"/>
                    <a:pt x="224" y="475"/>
                    <a:pt x="224" y="475"/>
                  </a:cubicBezTo>
                  <a:cubicBezTo>
                    <a:pt x="239" y="475"/>
                    <a:pt x="252" y="463"/>
                    <a:pt x="252" y="447"/>
                  </a:cubicBezTo>
                  <a:cubicBezTo>
                    <a:pt x="252" y="184"/>
                    <a:pt x="252" y="184"/>
                    <a:pt x="252" y="184"/>
                  </a:cubicBezTo>
                  <a:cubicBezTo>
                    <a:pt x="207" y="183"/>
                    <a:pt x="166" y="165"/>
                    <a:pt x="134" y="134"/>
                  </a:cubicBezTo>
                  <a:lnTo>
                    <a:pt x="0" y="0"/>
                  </a:lnTo>
                  <a:close/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6" name="Freeform 68"/>
            <p:cNvSpPr>
              <a:spLocks noEditPoints="1"/>
            </p:cNvSpPr>
            <p:nvPr/>
          </p:nvSpPr>
          <p:spPr bwMode="auto">
            <a:xfrm>
              <a:off x="9177338" y="-731838"/>
              <a:ext cx="239713" cy="538163"/>
            </a:xfrm>
            <a:custGeom>
              <a:avLst/>
              <a:gdLst>
                <a:gd name="T0" fmla="*/ 0 w 252"/>
                <a:gd name="T1" fmla="*/ 246 h 565"/>
                <a:gd name="T2" fmla="*/ 0 w 252"/>
                <a:gd name="T3" fmla="*/ 537 h 565"/>
                <a:gd name="T4" fmla="*/ 28 w 252"/>
                <a:gd name="T5" fmla="*/ 565 h 565"/>
                <a:gd name="T6" fmla="*/ 224 w 252"/>
                <a:gd name="T7" fmla="*/ 565 h 565"/>
                <a:gd name="T8" fmla="*/ 252 w 252"/>
                <a:gd name="T9" fmla="*/ 537 h 565"/>
                <a:gd name="T10" fmla="*/ 252 w 252"/>
                <a:gd name="T11" fmla="*/ 0 h 565"/>
                <a:gd name="T12" fmla="*/ 28 w 252"/>
                <a:gd name="T13" fmla="*/ 223 h 565"/>
                <a:gd name="T14" fmla="*/ 0 w 252"/>
                <a:gd name="T15" fmla="*/ 246 h 565"/>
                <a:gd name="T16" fmla="*/ 0 w 252"/>
                <a:gd name="T17" fmla="*/ 246 h 565"/>
                <a:gd name="T18" fmla="*/ 0 w 252"/>
                <a:gd name="T19" fmla="*/ 246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565">
                  <a:moveTo>
                    <a:pt x="0" y="246"/>
                  </a:moveTo>
                  <a:cubicBezTo>
                    <a:pt x="0" y="537"/>
                    <a:pt x="0" y="537"/>
                    <a:pt x="0" y="537"/>
                  </a:cubicBezTo>
                  <a:cubicBezTo>
                    <a:pt x="0" y="552"/>
                    <a:pt x="13" y="565"/>
                    <a:pt x="28" y="565"/>
                  </a:cubicBezTo>
                  <a:cubicBezTo>
                    <a:pt x="224" y="565"/>
                    <a:pt x="224" y="565"/>
                    <a:pt x="224" y="565"/>
                  </a:cubicBezTo>
                  <a:cubicBezTo>
                    <a:pt x="239" y="565"/>
                    <a:pt x="252" y="553"/>
                    <a:pt x="252" y="537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8" y="223"/>
                    <a:pt x="28" y="223"/>
                    <a:pt x="28" y="223"/>
                  </a:cubicBezTo>
                  <a:cubicBezTo>
                    <a:pt x="19" y="232"/>
                    <a:pt x="10" y="239"/>
                    <a:pt x="0" y="246"/>
                  </a:cubicBezTo>
                  <a:close/>
                  <a:moveTo>
                    <a:pt x="0" y="246"/>
                  </a:moveTo>
                  <a:cubicBezTo>
                    <a:pt x="0" y="246"/>
                    <a:pt x="0" y="246"/>
                    <a:pt x="0" y="24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7" name="Freeform 69"/>
            <p:cNvSpPr>
              <a:spLocks noEditPoints="1"/>
            </p:cNvSpPr>
            <p:nvPr/>
          </p:nvSpPr>
          <p:spPr bwMode="auto">
            <a:xfrm>
              <a:off x="9509126" y="-1044575"/>
              <a:ext cx="239713" cy="850900"/>
            </a:xfrm>
            <a:custGeom>
              <a:avLst/>
              <a:gdLst>
                <a:gd name="T0" fmla="*/ 233 w 252"/>
                <a:gd name="T1" fmla="*/ 0 h 895"/>
                <a:gd name="T2" fmla="*/ 0 w 252"/>
                <a:gd name="T3" fmla="*/ 232 h 895"/>
                <a:gd name="T4" fmla="*/ 0 w 252"/>
                <a:gd name="T5" fmla="*/ 867 h 895"/>
                <a:gd name="T6" fmla="*/ 28 w 252"/>
                <a:gd name="T7" fmla="*/ 895 h 895"/>
                <a:gd name="T8" fmla="*/ 223 w 252"/>
                <a:gd name="T9" fmla="*/ 895 h 895"/>
                <a:gd name="T10" fmla="*/ 252 w 252"/>
                <a:gd name="T11" fmla="*/ 867 h 895"/>
                <a:gd name="T12" fmla="*/ 252 w 252"/>
                <a:gd name="T13" fmla="*/ 17 h 895"/>
                <a:gd name="T14" fmla="*/ 237 w 252"/>
                <a:gd name="T15" fmla="*/ 4 h 895"/>
                <a:gd name="T16" fmla="*/ 233 w 252"/>
                <a:gd name="T17" fmla="*/ 0 h 895"/>
                <a:gd name="T18" fmla="*/ 233 w 252"/>
                <a:gd name="T19" fmla="*/ 0 h 895"/>
                <a:gd name="T20" fmla="*/ 233 w 252"/>
                <a:gd name="T21" fmla="*/ 0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2" h="895">
                  <a:moveTo>
                    <a:pt x="233" y="0"/>
                  </a:moveTo>
                  <a:cubicBezTo>
                    <a:pt x="0" y="232"/>
                    <a:pt x="0" y="232"/>
                    <a:pt x="0" y="232"/>
                  </a:cubicBezTo>
                  <a:cubicBezTo>
                    <a:pt x="0" y="867"/>
                    <a:pt x="0" y="867"/>
                    <a:pt x="0" y="867"/>
                  </a:cubicBezTo>
                  <a:cubicBezTo>
                    <a:pt x="0" y="882"/>
                    <a:pt x="12" y="895"/>
                    <a:pt x="28" y="895"/>
                  </a:cubicBezTo>
                  <a:cubicBezTo>
                    <a:pt x="223" y="895"/>
                    <a:pt x="223" y="895"/>
                    <a:pt x="223" y="895"/>
                  </a:cubicBezTo>
                  <a:cubicBezTo>
                    <a:pt x="239" y="895"/>
                    <a:pt x="252" y="883"/>
                    <a:pt x="252" y="867"/>
                  </a:cubicBezTo>
                  <a:cubicBezTo>
                    <a:pt x="252" y="17"/>
                    <a:pt x="252" y="17"/>
                    <a:pt x="252" y="17"/>
                  </a:cubicBezTo>
                  <a:cubicBezTo>
                    <a:pt x="245" y="12"/>
                    <a:pt x="240" y="7"/>
                    <a:pt x="237" y="4"/>
                  </a:cubicBezTo>
                  <a:lnTo>
                    <a:pt x="233" y="0"/>
                  </a:lnTo>
                  <a:close/>
                  <a:moveTo>
                    <a:pt x="233" y="0"/>
                  </a:moveTo>
                  <a:cubicBezTo>
                    <a:pt x="233" y="0"/>
                    <a:pt x="233" y="0"/>
                    <a:pt x="23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8" name="Freeform 70"/>
            <p:cNvSpPr>
              <a:spLocks noEditPoints="1"/>
            </p:cNvSpPr>
            <p:nvPr/>
          </p:nvSpPr>
          <p:spPr bwMode="auto">
            <a:xfrm>
              <a:off x="8404226" y="-1452563"/>
              <a:ext cx="1492250" cy="904875"/>
            </a:xfrm>
            <a:custGeom>
              <a:avLst/>
              <a:gdLst>
                <a:gd name="T0" fmla="*/ 1552 w 1566"/>
                <a:gd name="T1" fmla="*/ 15 h 950"/>
                <a:gd name="T2" fmla="*/ 1511 w 1566"/>
                <a:gd name="T3" fmla="*/ 0 h 950"/>
                <a:gd name="T4" fmla="*/ 1506 w 1566"/>
                <a:gd name="T5" fmla="*/ 0 h 950"/>
                <a:gd name="T6" fmla="*/ 1234 w 1566"/>
                <a:gd name="T7" fmla="*/ 13 h 950"/>
                <a:gd name="T8" fmla="*/ 1192 w 1566"/>
                <a:gd name="T9" fmla="*/ 28 h 950"/>
                <a:gd name="T10" fmla="*/ 1182 w 1566"/>
                <a:gd name="T11" fmla="*/ 42 h 950"/>
                <a:gd name="T12" fmla="*/ 1196 w 1566"/>
                <a:gd name="T13" fmla="*/ 99 h 950"/>
                <a:gd name="T14" fmla="*/ 1219 w 1566"/>
                <a:gd name="T15" fmla="*/ 122 h 950"/>
                <a:gd name="T16" fmla="*/ 1267 w 1566"/>
                <a:gd name="T17" fmla="*/ 170 h 950"/>
                <a:gd name="T18" fmla="*/ 717 w 1566"/>
                <a:gd name="T19" fmla="*/ 719 h 950"/>
                <a:gd name="T20" fmla="*/ 471 w 1566"/>
                <a:gd name="T21" fmla="*/ 473 h 950"/>
                <a:gd name="T22" fmla="*/ 415 w 1566"/>
                <a:gd name="T23" fmla="*/ 450 h 950"/>
                <a:gd name="T24" fmla="*/ 360 w 1566"/>
                <a:gd name="T25" fmla="*/ 473 h 950"/>
                <a:gd name="T26" fmla="*/ 31 w 1566"/>
                <a:gd name="T27" fmla="*/ 801 h 950"/>
                <a:gd name="T28" fmla="*/ 31 w 1566"/>
                <a:gd name="T29" fmla="*/ 912 h 950"/>
                <a:gd name="T30" fmla="*/ 46 w 1566"/>
                <a:gd name="T31" fmla="*/ 927 h 950"/>
                <a:gd name="T32" fmla="*/ 101 w 1566"/>
                <a:gd name="T33" fmla="*/ 950 h 950"/>
                <a:gd name="T34" fmla="*/ 157 w 1566"/>
                <a:gd name="T35" fmla="*/ 927 h 950"/>
                <a:gd name="T36" fmla="*/ 415 w 1566"/>
                <a:gd name="T37" fmla="*/ 668 h 950"/>
                <a:gd name="T38" fmla="*/ 662 w 1566"/>
                <a:gd name="T39" fmla="*/ 915 h 950"/>
                <a:gd name="T40" fmla="*/ 717 w 1566"/>
                <a:gd name="T41" fmla="*/ 938 h 950"/>
                <a:gd name="T42" fmla="*/ 773 w 1566"/>
                <a:gd name="T43" fmla="*/ 915 h 950"/>
                <a:gd name="T44" fmla="*/ 1393 w 1566"/>
                <a:gd name="T45" fmla="*/ 296 h 950"/>
                <a:gd name="T46" fmla="*/ 1463 w 1566"/>
                <a:gd name="T47" fmla="*/ 365 h 950"/>
                <a:gd name="T48" fmla="*/ 1500 w 1566"/>
                <a:gd name="T49" fmla="*/ 385 h 950"/>
                <a:gd name="T50" fmla="*/ 1523 w 1566"/>
                <a:gd name="T51" fmla="*/ 379 h 950"/>
                <a:gd name="T52" fmla="*/ 1536 w 1566"/>
                <a:gd name="T53" fmla="*/ 369 h 950"/>
                <a:gd name="T54" fmla="*/ 1553 w 1566"/>
                <a:gd name="T55" fmla="*/ 324 h 950"/>
                <a:gd name="T56" fmla="*/ 1561 w 1566"/>
                <a:gd name="T57" fmla="*/ 147 h 950"/>
                <a:gd name="T58" fmla="*/ 1565 w 1566"/>
                <a:gd name="T59" fmla="*/ 59 h 950"/>
                <a:gd name="T60" fmla="*/ 1552 w 1566"/>
                <a:gd name="T61" fmla="*/ 15 h 950"/>
                <a:gd name="T62" fmla="*/ 1552 w 1566"/>
                <a:gd name="T63" fmla="*/ 15 h 950"/>
                <a:gd name="T64" fmla="*/ 1552 w 1566"/>
                <a:gd name="T65" fmla="*/ 15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66" h="950">
                  <a:moveTo>
                    <a:pt x="1552" y="15"/>
                  </a:moveTo>
                  <a:cubicBezTo>
                    <a:pt x="1543" y="5"/>
                    <a:pt x="1529" y="0"/>
                    <a:pt x="1511" y="0"/>
                  </a:cubicBezTo>
                  <a:cubicBezTo>
                    <a:pt x="1506" y="0"/>
                    <a:pt x="1506" y="0"/>
                    <a:pt x="1506" y="0"/>
                  </a:cubicBezTo>
                  <a:cubicBezTo>
                    <a:pt x="1415" y="4"/>
                    <a:pt x="1324" y="9"/>
                    <a:pt x="1234" y="13"/>
                  </a:cubicBezTo>
                  <a:cubicBezTo>
                    <a:pt x="1221" y="14"/>
                    <a:pt x="1205" y="14"/>
                    <a:pt x="1192" y="28"/>
                  </a:cubicBezTo>
                  <a:cubicBezTo>
                    <a:pt x="1188" y="32"/>
                    <a:pt x="1184" y="36"/>
                    <a:pt x="1182" y="42"/>
                  </a:cubicBezTo>
                  <a:cubicBezTo>
                    <a:pt x="1168" y="71"/>
                    <a:pt x="1187" y="90"/>
                    <a:pt x="1196" y="99"/>
                  </a:cubicBezTo>
                  <a:cubicBezTo>
                    <a:pt x="1219" y="122"/>
                    <a:pt x="1219" y="122"/>
                    <a:pt x="1219" y="122"/>
                  </a:cubicBezTo>
                  <a:cubicBezTo>
                    <a:pt x="1235" y="138"/>
                    <a:pt x="1251" y="154"/>
                    <a:pt x="1267" y="170"/>
                  </a:cubicBezTo>
                  <a:cubicBezTo>
                    <a:pt x="717" y="719"/>
                    <a:pt x="717" y="719"/>
                    <a:pt x="717" y="719"/>
                  </a:cubicBezTo>
                  <a:cubicBezTo>
                    <a:pt x="471" y="473"/>
                    <a:pt x="471" y="473"/>
                    <a:pt x="471" y="473"/>
                  </a:cubicBezTo>
                  <a:cubicBezTo>
                    <a:pt x="456" y="458"/>
                    <a:pt x="436" y="450"/>
                    <a:pt x="415" y="450"/>
                  </a:cubicBezTo>
                  <a:cubicBezTo>
                    <a:pt x="394" y="450"/>
                    <a:pt x="374" y="458"/>
                    <a:pt x="360" y="473"/>
                  </a:cubicBezTo>
                  <a:cubicBezTo>
                    <a:pt x="31" y="801"/>
                    <a:pt x="31" y="801"/>
                    <a:pt x="31" y="801"/>
                  </a:cubicBezTo>
                  <a:cubicBezTo>
                    <a:pt x="0" y="832"/>
                    <a:pt x="0" y="881"/>
                    <a:pt x="31" y="912"/>
                  </a:cubicBezTo>
                  <a:cubicBezTo>
                    <a:pt x="46" y="927"/>
                    <a:pt x="46" y="927"/>
                    <a:pt x="46" y="927"/>
                  </a:cubicBezTo>
                  <a:cubicBezTo>
                    <a:pt x="60" y="941"/>
                    <a:pt x="80" y="950"/>
                    <a:pt x="101" y="950"/>
                  </a:cubicBezTo>
                  <a:cubicBezTo>
                    <a:pt x="123" y="950"/>
                    <a:pt x="142" y="941"/>
                    <a:pt x="157" y="927"/>
                  </a:cubicBezTo>
                  <a:cubicBezTo>
                    <a:pt x="415" y="668"/>
                    <a:pt x="415" y="668"/>
                    <a:pt x="415" y="668"/>
                  </a:cubicBezTo>
                  <a:cubicBezTo>
                    <a:pt x="662" y="915"/>
                    <a:pt x="662" y="915"/>
                    <a:pt x="662" y="915"/>
                  </a:cubicBezTo>
                  <a:cubicBezTo>
                    <a:pt x="676" y="930"/>
                    <a:pt x="696" y="938"/>
                    <a:pt x="717" y="938"/>
                  </a:cubicBezTo>
                  <a:cubicBezTo>
                    <a:pt x="739" y="938"/>
                    <a:pt x="758" y="930"/>
                    <a:pt x="773" y="915"/>
                  </a:cubicBezTo>
                  <a:cubicBezTo>
                    <a:pt x="1393" y="296"/>
                    <a:pt x="1393" y="296"/>
                    <a:pt x="1393" y="296"/>
                  </a:cubicBezTo>
                  <a:cubicBezTo>
                    <a:pt x="1463" y="365"/>
                    <a:pt x="1463" y="365"/>
                    <a:pt x="1463" y="365"/>
                  </a:cubicBezTo>
                  <a:cubicBezTo>
                    <a:pt x="1471" y="374"/>
                    <a:pt x="1483" y="385"/>
                    <a:pt x="1500" y="385"/>
                  </a:cubicBezTo>
                  <a:cubicBezTo>
                    <a:pt x="1508" y="385"/>
                    <a:pt x="1515" y="383"/>
                    <a:pt x="1523" y="379"/>
                  </a:cubicBezTo>
                  <a:cubicBezTo>
                    <a:pt x="1528" y="376"/>
                    <a:pt x="1532" y="373"/>
                    <a:pt x="1536" y="369"/>
                  </a:cubicBezTo>
                  <a:cubicBezTo>
                    <a:pt x="1550" y="356"/>
                    <a:pt x="1552" y="338"/>
                    <a:pt x="1553" y="324"/>
                  </a:cubicBezTo>
                  <a:cubicBezTo>
                    <a:pt x="1556" y="265"/>
                    <a:pt x="1558" y="206"/>
                    <a:pt x="1561" y="147"/>
                  </a:cubicBezTo>
                  <a:cubicBezTo>
                    <a:pt x="1565" y="59"/>
                    <a:pt x="1565" y="59"/>
                    <a:pt x="1565" y="59"/>
                  </a:cubicBezTo>
                  <a:cubicBezTo>
                    <a:pt x="1566" y="40"/>
                    <a:pt x="1562" y="26"/>
                    <a:pt x="1552" y="15"/>
                  </a:cubicBezTo>
                  <a:close/>
                  <a:moveTo>
                    <a:pt x="1552" y="15"/>
                  </a:moveTo>
                  <a:cubicBezTo>
                    <a:pt x="1552" y="15"/>
                    <a:pt x="1552" y="15"/>
                    <a:pt x="1552" y="1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</p:grpSp>
      <p:pic>
        <p:nvPicPr>
          <p:cNvPr id="10" name="Picture 9" descr="C:\Users\ZAMRI\AppData\Local\Microsoft\Windows\INetCache\Content.MSO\6F5FC812.tmp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931"/>
          <a:stretch/>
        </p:blipFill>
        <p:spPr bwMode="auto">
          <a:xfrm>
            <a:off x="603733" y="5004619"/>
            <a:ext cx="1400655" cy="1234195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3" name="Freeform 40"/>
          <p:cNvSpPr>
            <a:spLocks noEditPoints="1"/>
          </p:cNvSpPr>
          <p:nvPr/>
        </p:nvSpPr>
        <p:spPr bwMode="auto">
          <a:xfrm>
            <a:off x="528205" y="2302905"/>
            <a:ext cx="1500370" cy="1252594"/>
          </a:xfrm>
          <a:custGeom>
            <a:avLst/>
            <a:gdLst>
              <a:gd name="T0" fmla="*/ 246 w 246"/>
              <a:gd name="T1" fmla="*/ 76 h 228"/>
              <a:gd name="T2" fmla="*/ 246 w 246"/>
              <a:gd name="T3" fmla="*/ 50 h 228"/>
              <a:gd name="T4" fmla="*/ 123 w 246"/>
              <a:gd name="T5" fmla="*/ 0 h 228"/>
              <a:gd name="T6" fmla="*/ 0 w 246"/>
              <a:gd name="T7" fmla="*/ 50 h 228"/>
              <a:gd name="T8" fmla="*/ 0 w 246"/>
              <a:gd name="T9" fmla="*/ 76 h 228"/>
              <a:gd name="T10" fmla="*/ 19 w 246"/>
              <a:gd name="T11" fmla="*/ 76 h 228"/>
              <a:gd name="T12" fmla="*/ 19 w 246"/>
              <a:gd name="T13" fmla="*/ 181 h 228"/>
              <a:gd name="T14" fmla="*/ 0 w 246"/>
              <a:gd name="T15" fmla="*/ 181 h 228"/>
              <a:gd name="T16" fmla="*/ 0 w 246"/>
              <a:gd name="T17" fmla="*/ 228 h 228"/>
              <a:gd name="T18" fmla="*/ 246 w 246"/>
              <a:gd name="T19" fmla="*/ 228 h 228"/>
              <a:gd name="T20" fmla="*/ 246 w 246"/>
              <a:gd name="T21" fmla="*/ 181 h 228"/>
              <a:gd name="T22" fmla="*/ 227 w 246"/>
              <a:gd name="T23" fmla="*/ 181 h 228"/>
              <a:gd name="T24" fmla="*/ 227 w 246"/>
              <a:gd name="T25" fmla="*/ 76 h 228"/>
              <a:gd name="T26" fmla="*/ 246 w 246"/>
              <a:gd name="T27" fmla="*/ 76 h 228"/>
              <a:gd name="T28" fmla="*/ 123 w 246"/>
              <a:gd name="T29" fmla="*/ 19 h 228"/>
              <a:gd name="T30" fmla="*/ 211 w 246"/>
              <a:gd name="T31" fmla="*/ 57 h 228"/>
              <a:gd name="T32" fmla="*/ 33 w 246"/>
              <a:gd name="T33" fmla="*/ 57 h 228"/>
              <a:gd name="T34" fmla="*/ 123 w 246"/>
              <a:gd name="T35" fmla="*/ 19 h 228"/>
              <a:gd name="T36" fmla="*/ 152 w 246"/>
              <a:gd name="T37" fmla="*/ 181 h 228"/>
              <a:gd name="T38" fmla="*/ 152 w 246"/>
              <a:gd name="T39" fmla="*/ 76 h 228"/>
              <a:gd name="T40" fmla="*/ 170 w 246"/>
              <a:gd name="T41" fmla="*/ 76 h 228"/>
              <a:gd name="T42" fmla="*/ 170 w 246"/>
              <a:gd name="T43" fmla="*/ 181 h 228"/>
              <a:gd name="T44" fmla="*/ 152 w 246"/>
              <a:gd name="T45" fmla="*/ 181 h 228"/>
              <a:gd name="T46" fmla="*/ 95 w 246"/>
              <a:gd name="T47" fmla="*/ 76 h 228"/>
              <a:gd name="T48" fmla="*/ 95 w 246"/>
              <a:gd name="T49" fmla="*/ 181 h 228"/>
              <a:gd name="T50" fmla="*/ 76 w 246"/>
              <a:gd name="T51" fmla="*/ 181 h 228"/>
              <a:gd name="T52" fmla="*/ 76 w 246"/>
              <a:gd name="T53" fmla="*/ 76 h 228"/>
              <a:gd name="T54" fmla="*/ 95 w 246"/>
              <a:gd name="T55" fmla="*/ 76 h 228"/>
              <a:gd name="T56" fmla="*/ 114 w 246"/>
              <a:gd name="T57" fmla="*/ 76 h 228"/>
              <a:gd name="T58" fmla="*/ 133 w 246"/>
              <a:gd name="T59" fmla="*/ 76 h 228"/>
              <a:gd name="T60" fmla="*/ 133 w 246"/>
              <a:gd name="T61" fmla="*/ 181 h 228"/>
              <a:gd name="T62" fmla="*/ 114 w 246"/>
              <a:gd name="T63" fmla="*/ 181 h 228"/>
              <a:gd name="T64" fmla="*/ 114 w 246"/>
              <a:gd name="T65" fmla="*/ 76 h 228"/>
              <a:gd name="T66" fmla="*/ 38 w 246"/>
              <a:gd name="T67" fmla="*/ 76 h 228"/>
              <a:gd name="T68" fmla="*/ 57 w 246"/>
              <a:gd name="T69" fmla="*/ 76 h 228"/>
              <a:gd name="T70" fmla="*/ 57 w 246"/>
              <a:gd name="T71" fmla="*/ 181 h 228"/>
              <a:gd name="T72" fmla="*/ 38 w 246"/>
              <a:gd name="T73" fmla="*/ 181 h 228"/>
              <a:gd name="T74" fmla="*/ 38 w 246"/>
              <a:gd name="T75" fmla="*/ 76 h 228"/>
              <a:gd name="T76" fmla="*/ 227 w 246"/>
              <a:gd name="T77" fmla="*/ 209 h 228"/>
              <a:gd name="T78" fmla="*/ 19 w 246"/>
              <a:gd name="T79" fmla="*/ 209 h 228"/>
              <a:gd name="T80" fmla="*/ 19 w 246"/>
              <a:gd name="T81" fmla="*/ 200 h 228"/>
              <a:gd name="T82" fmla="*/ 227 w 246"/>
              <a:gd name="T83" fmla="*/ 200 h 228"/>
              <a:gd name="T84" fmla="*/ 227 w 246"/>
              <a:gd name="T85" fmla="*/ 209 h 228"/>
              <a:gd name="T86" fmla="*/ 208 w 246"/>
              <a:gd name="T87" fmla="*/ 181 h 228"/>
              <a:gd name="T88" fmla="*/ 189 w 246"/>
              <a:gd name="T89" fmla="*/ 181 h 228"/>
              <a:gd name="T90" fmla="*/ 189 w 246"/>
              <a:gd name="T91" fmla="*/ 76 h 228"/>
              <a:gd name="T92" fmla="*/ 208 w 246"/>
              <a:gd name="T93" fmla="*/ 76 h 228"/>
              <a:gd name="T94" fmla="*/ 208 w 246"/>
              <a:gd name="T95" fmla="*/ 181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46" h="228">
                <a:moveTo>
                  <a:pt x="246" y="76"/>
                </a:moveTo>
                <a:lnTo>
                  <a:pt x="246" y="50"/>
                </a:lnTo>
                <a:lnTo>
                  <a:pt x="123" y="0"/>
                </a:lnTo>
                <a:lnTo>
                  <a:pt x="0" y="50"/>
                </a:lnTo>
                <a:lnTo>
                  <a:pt x="0" y="76"/>
                </a:lnTo>
                <a:lnTo>
                  <a:pt x="19" y="76"/>
                </a:lnTo>
                <a:lnTo>
                  <a:pt x="19" y="181"/>
                </a:lnTo>
                <a:lnTo>
                  <a:pt x="0" y="181"/>
                </a:lnTo>
                <a:lnTo>
                  <a:pt x="0" y="228"/>
                </a:lnTo>
                <a:lnTo>
                  <a:pt x="246" y="228"/>
                </a:lnTo>
                <a:lnTo>
                  <a:pt x="246" y="181"/>
                </a:lnTo>
                <a:lnTo>
                  <a:pt x="227" y="181"/>
                </a:lnTo>
                <a:lnTo>
                  <a:pt x="227" y="76"/>
                </a:lnTo>
                <a:lnTo>
                  <a:pt x="246" y="76"/>
                </a:lnTo>
                <a:close/>
                <a:moveTo>
                  <a:pt x="123" y="19"/>
                </a:moveTo>
                <a:lnTo>
                  <a:pt x="211" y="57"/>
                </a:lnTo>
                <a:lnTo>
                  <a:pt x="33" y="57"/>
                </a:lnTo>
                <a:lnTo>
                  <a:pt x="123" y="19"/>
                </a:lnTo>
                <a:close/>
                <a:moveTo>
                  <a:pt x="152" y="181"/>
                </a:moveTo>
                <a:lnTo>
                  <a:pt x="152" y="76"/>
                </a:lnTo>
                <a:lnTo>
                  <a:pt x="170" y="76"/>
                </a:lnTo>
                <a:lnTo>
                  <a:pt x="170" y="181"/>
                </a:lnTo>
                <a:lnTo>
                  <a:pt x="152" y="181"/>
                </a:lnTo>
                <a:close/>
                <a:moveTo>
                  <a:pt x="95" y="76"/>
                </a:moveTo>
                <a:lnTo>
                  <a:pt x="95" y="181"/>
                </a:lnTo>
                <a:lnTo>
                  <a:pt x="76" y="181"/>
                </a:lnTo>
                <a:lnTo>
                  <a:pt x="76" y="76"/>
                </a:lnTo>
                <a:lnTo>
                  <a:pt x="95" y="76"/>
                </a:lnTo>
                <a:close/>
                <a:moveTo>
                  <a:pt x="114" y="76"/>
                </a:moveTo>
                <a:lnTo>
                  <a:pt x="133" y="76"/>
                </a:lnTo>
                <a:lnTo>
                  <a:pt x="133" y="181"/>
                </a:lnTo>
                <a:lnTo>
                  <a:pt x="114" y="181"/>
                </a:lnTo>
                <a:lnTo>
                  <a:pt x="114" y="76"/>
                </a:lnTo>
                <a:close/>
                <a:moveTo>
                  <a:pt x="38" y="76"/>
                </a:moveTo>
                <a:lnTo>
                  <a:pt x="57" y="76"/>
                </a:lnTo>
                <a:lnTo>
                  <a:pt x="57" y="181"/>
                </a:lnTo>
                <a:lnTo>
                  <a:pt x="38" y="181"/>
                </a:lnTo>
                <a:lnTo>
                  <a:pt x="38" y="76"/>
                </a:lnTo>
                <a:close/>
                <a:moveTo>
                  <a:pt x="227" y="209"/>
                </a:moveTo>
                <a:lnTo>
                  <a:pt x="19" y="209"/>
                </a:lnTo>
                <a:lnTo>
                  <a:pt x="19" y="200"/>
                </a:lnTo>
                <a:lnTo>
                  <a:pt x="227" y="200"/>
                </a:lnTo>
                <a:lnTo>
                  <a:pt x="227" y="209"/>
                </a:lnTo>
                <a:close/>
                <a:moveTo>
                  <a:pt x="208" y="181"/>
                </a:moveTo>
                <a:lnTo>
                  <a:pt x="189" y="181"/>
                </a:lnTo>
                <a:lnTo>
                  <a:pt x="189" y="76"/>
                </a:lnTo>
                <a:lnTo>
                  <a:pt x="208" y="76"/>
                </a:lnTo>
                <a:lnTo>
                  <a:pt x="208" y="18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94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 descr="Commercial Property Clip Art at Clker.com - vector clip art online, royalty 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0" descr="Property Plant Equipments Images, Stock Photos &amp; Vectors | Shutte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8" descr="Construction site equipment vector Free vector in Encapsulated PostScript  eps ( .eps ) vector illustration graphic art design format format for free  download 964.74KB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3827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Arial Narrow" panose="020B0606020202030204" pitchFamily="34" charset="0"/>
              </a:rPr>
              <a:t>PENGGUNAAN ASET ENTITI OLEH PIHAK LAIN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6437376"/>
            <a:ext cx="905256" cy="420624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5175" y="965996"/>
            <a:ext cx="10370918" cy="7374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Hasil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yang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berkaitan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dengan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urus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niaga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itu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diiktiraf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dengan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merujuk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kepada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tahap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kesempurnaan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urus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niaga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pada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tarikh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pelaporan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.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Keputusan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daripada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sesuatu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urus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niaga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boleh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dianggarkan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dengan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pasti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apabila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semua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syarat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berikut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dipenuhi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:</a:t>
            </a:r>
            <a:endParaRPr lang="en-US" sz="1600" dirty="0">
              <a:solidFill>
                <a:schemeClr val="tx1"/>
              </a:solidFill>
              <a:latin typeface="Open Sans Light" panose="020B030603050402020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94592" y="1936953"/>
            <a:ext cx="1681316" cy="95848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Faedah</a:t>
            </a:r>
            <a:endParaRPr lang="en-US" sz="1400" dirty="0">
              <a:solidFill>
                <a:schemeClr val="tx1"/>
              </a:solidFill>
              <a:latin typeface="Open Sans Light" panose="020B0306030504020204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494592" y="4096951"/>
            <a:ext cx="1681316" cy="958484"/>
          </a:xfrm>
          <a:prstGeom prst="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Dividen</a:t>
            </a:r>
            <a:endParaRPr lang="en-US" sz="1400" dirty="0">
              <a:solidFill>
                <a:schemeClr val="tx1"/>
              </a:solidFill>
              <a:latin typeface="Open Sans Light" panose="020B0306030504020204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406244" y="1936954"/>
            <a:ext cx="2104442" cy="4169560"/>
          </a:xfrm>
          <a:prstGeom prst="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 indent="-168275"/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1)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Terdapat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kemungkinan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bahawa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manfaat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ekonomi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atau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potensi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perkhidmatan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berkaitan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urus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niaga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akan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mengalir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kepada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entiti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;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dan</a:t>
            </a:r>
            <a:endParaRPr lang="en-US" sz="1400" dirty="0">
              <a:solidFill>
                <a:schemeClr val="tx1"/>
              </a:solidFill>
              <a:latin typeface="Open Sans Light" panose="020B0306030504020204"/>
            </a:endParaRPr>
          </a:p>
          <a:p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 </a:t>
            </a:r>
          </a:p>
          <a:p>
            <a:pPr marL="285750" lvl="1" indent="-168275"/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2)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Amaun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hasil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boleh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diukur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pasti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.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 </a:t>
            </a:r>
          </a:p>
          <a:p>
            <a:pPr algn="ctr"/>
            <a:endParaRPr lang="en-US" sz="1400" dirty="0">
              <a:solidFill>
                <a:schemeClr val="tx1"/>
              </a:solidFill>
              <a:latin typeface="Open Sans Light" panose="020B0306030504020204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94592" y="5172611"/>
            <a:ext cx="1681316" cy="958484"/>
          </a:xfrm>
          <a:prstGeom prst="rect">
            <a:avLst/>
          </a:prstGeom>
          <a:solidFill>
            <a:srgbClr val="8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Sewaan</a:t>
            </a:r>
            <a:endParaRPr lang="en-US" sz="1400" dirty="0">
              <a:solidFill>
                <a:schemeClr val="tx1"/>
              </a:solidFill>
              <a:latin typeface="Open Sans Light" panose="020B0306030504020204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494592" y="3012613"/>
            <a:ext cx="1681316" cy="958484"/>
          </a:xfrm>
          <a:prstGeom prst="rect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Royalti</a:t>
            </a:r>
            <a:endParaRPr lang="en-US" sz="1400" dirty="0">
              <a:solidFill>
                <a:schemeClr val="tx1"/>
              </a:solidFill>
              <a:latin typeface="Open Sans Light" panose="020B0306030504020204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483508" y="1936953"/>
            <a:ext cx="2703872" cy="9339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Di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iktiraf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atas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dasar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perkadaran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masa yang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mengambil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kira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kadar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pulangan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hasil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efektif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ke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atas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aset</a:t>
            </a:r>
            <a:endParaRPr lang="en-US" sz="1400" dirty="0">
              <a:solidFill>
                <a:schemeClr val="tx1"/>
              </a:solidFill>
              <a:latin typeface="Open Sans Light" panose="020B0306030504020204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483508" y="4072369"/>
            <a:ext cx="2703872" cy="9584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pen Sans Light" panose="020B0306030504020204"/>
            </a:endParaRPr>
          </a:p>
          <a:p>
            <a:pPr algn="ctr"/>
            <a:endParaRPr lang="en-US" sz="1400" dirty="0">
              <a:solidFill>
                <a:schemeClr val="tx1"/>
              </a:solidFill>
              <a:latin typeface="Open Sans Light" panose="020B0306030504020204"/>
            </a:endParaRPr>
          </a:p>
          <a:p>
            <a:pPr algn="ctr"/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Diiktiraf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apabila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hak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pemegang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saham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atau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entiti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untuk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menerima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bayaran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tersebut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wujud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.</a:t>
            </a:r>
          </a:p>
          <a:p>
            <a:pPr algn="ctr"/>
            <a:endParaRPr lang="en-US" sz="1400" dirty="0">
              <a:solidFill>
                <a:schemeClr val="tx1"/>
              </a:solidFill>
              <a:latin typeface="Open Sans Light" panose="020B0306030504020204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483508" y="5148029"/>
            <a:ext cx="2703872" cy="95848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Diiktiraf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berdasarkan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terma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perjanjian</a:t>
            </a:r>
            <a:endParaRPr lang="en-US" sz="1400" dirty="0">
              <a:solidFill>
                <a:schemeClr val="tx1"/>
              </a:solidFill>
              <a:latin typeface="Open Sans Light" panose="020B0306030504020204"/>
            </a:endParaRPr>
          </a:p>
          <a:p>
            <a:pPr algn="ctr"/>
            <a:endParaRPr lang="en-US" sz="1400" dirty="0">
              <a:solidFill>
                <a:schemeClr val="tx1"/>
              </a:solidFill>
              <a:latin typeface="Open Sans Light" panose="020B0306030504020204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483508" y="2988031"/>
            <a:ext cx="2703872" cy="9584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Diiktiraf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semasa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ia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diperoleh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menurut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inti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pati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perjanjian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berkaitan</a:t>
            </a:r>
            <a:endParaRPr lang="en-US" sz="1400" dirty="0">
              <a:solidFill>
                <a:schemeClr val="tx1"/>
              </a:solidFill>
              <a:latin typeface="Open Sans Light" panose="020B0306030504020204"/>
            </a:endParaRPr>
          </a:p>
        </p:txBody>
      </p:sp>
      <p:sp>
        <p:nvSpPr>
          <p:cNvPr id="6" name="Striped Right Arrow 5"/>
          <p:cNvSpPr/>
          <p:nvPr/>
        </p:nvSpPr>
        <p:spPr>
          <a:xfrm>
            <a:off x="3382297" y="2202426"/>
            <a:ext cx="806245" cy="521109"/>
          </a:xfrm>
          <a:prstGeom prst="striped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triped Right Arrow 29"/>
          <p:cNvSpPr/>
          <p:nvPr/>
        </p:nvSpPr>
        <p:spPr>
          <a:xfrm>
            <a:off x="3421545" y="3206718"/>
            <a:ext cx="806245" cy="521109"/>
          </a:xfrm>
          <a:prstGeom prst="striped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triped Right Arrow 30"/>
          <p:cNvSpPr/>
          <p:nvPr/>
        </p:nvSpPr>
        <p:spPr>
          <a:xfrm>
            <a:off x="3431625" y="4235786"/>
            <a:ext cx="806245" cy="521109"/>
          </a:xfrm>
          <a:prstGeom prst="striped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triped Right Arrow 31"/>
          <p:cNvSpPr/>
          <p:nvPr/>
        </p:nvSpPr>
        <p:spPr>
          <a:xfrm>
            <a:off x="3431626" y="5391298"/>
            <a:ext cx="806245" cy="521109"/>
          </a:xfrm>
          <a:prstGeom prst="striped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5400000">
            <a:off x="5753479" y="3554239"/>
            <a:ext cx="4165321" cy="939232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982882" y="6437376"/>
            <a:ext cx="11209118" cy="420624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MPSAS 9 –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Daripada</a:t>
            </a:r>
            <a:r>
              <a:rPr lang="en-US" b="1" dirty="0"/>
              <a:t> </a:t>
            </a:r>
            <a:r>
              <a:rPr lang="en-US" b="1" dirty="0" err="1"/>
              <a:t>Urusniaga</a:t>
            </a:r>
            <a:r>
              <a:rPr lang="en-US" b="1" dirty="0"/>
              <a:t> </a:t>
            </a:r>
            <a:r>
              <a:rPr lang="en-US" b="1" dirty="0" err="1"/>
              <a:t>Pertukaran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06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 descr="Commercial Property Clip Art at Clker.com - vector clip art online, royalty 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0" descr="Property Plant Equipments Images, Stock Photos &amp; Vectors | Shutte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8" descr="Construction site equipment vector Free vector in Encapsulated PostScript  eps ( .eps ) vector illustration graphic art design format format for free  download 964.74KB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6437376"/>
            <a:ext cx="905256" cy="420624"/>
          </a:xfrm>
          <a:prstGeom prst="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82882" y="6437376"/>
            <a:ext cx="11209118" cy="420624"/>
          </a:xfrm>
          <a:prstGeom prst="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MPSAS 23 –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Daripada</a:t>
            </a:r>
            <a:r>
              <a:rPr lang="en-US" b="1" dirty="0"/>
              <a:t> </a:t>
            </a:r>
            <a:r>
              <a:rPr lang="en-US" b="1" dirty="0" err="1"/>
              <a:t>Urusniaga</a:t>
            </a:r>
            <a:r>
              <a:rPr lang="en-US" b="1" dirty="0"/>
              <a:t> </a:t>
            </a:r>
            <a:r>
              <a:rPr lang="en-US" b="1" dirty="0" err="1"/>
              <a:t>Bukan</a:t>
            </a:r>
            <a:r>
              <a:rPr lang="en-US" b="1" dirty="0"/>
              <a:t> </a:t>
            </a:r>
            <a:r>
              <a:rPr lang="en-US" b="1" dirty="0" err="1"/>
              <a:t>Pertukaran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2841522" y="2501867"/>
            <a:ext cx="6390968" cy="1411372"/>
          </a:xfrm>
          <a:prstGeom prst="round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Open Sans Light"/>
              </a:rPr>
              <a:t>Hasil</a:t>
            </a:r>
            <a:r>
              <a:rPr lang="en-US" dirty="0">
                <a:latin typeface="Open Sans Light"/>
              </a:rPr>
              <a:t> </a:t>
            </a:r>
            <a:r>
              <a:rPr lang="en-US" dirty="0" err="1">
                <a:latin typeface="Open Sans Light"/>
              </a:rPr>
              <a:t>Daripada</a:t>
            </a:r>
            <a:r>
              <a:rPr lang="en-US" dirty="0">
                <a:latin typeface="Open Sans Light"/>
              </a:rPr>
              <a:t> </a:t>
            </a:r>
            <a:r>
              <a:rPr lang="en-US" dirty="0" err="1">
                <a:latin typeface="Open Sans Light"/>
              </a:rPr>
              <a:t>Urusniaga</a:t>
            </a:r>
            <a:r>
              <a:rPr lang="en-US" dirty="0">
                <a:latin typeface="Open Sans Light"/>
              </a:rPr>
              <a:t> </a:t>
            </a:r>
            <a:r>
              <a:rPr lang="en-US" dirty="0" err="1">
                <a:latin typeface="Open Sans Light"/>
              </a:rPr>
              <a:t>Bukan</a:t>
            </a:r>
            <a:r>
              <a:rPr lang="en-US" dirty="0">
                <a:latin typeface="Open Sans Light"/>
              </a:rPr>
              <a:t> </a:t>
            </a:r>
            <a:r>
              <a:rPr lang="en-US" dirty="0" err="1">
                <a:latin typeface="Open Sans Light"/>
              </a:rPr>
              <a:t>Pertukaran</a:t>
            </a:r>
            <a:endParaRPr lang="en-US" dirty="0">
              <a:latin typeface="Open Sans Light"/>
            </a:endParaRPr>
          </a:p>
          <a:p>
            <a:pPr algn="ctr"/>
            <a:r>
              <a:rPr lang="en-US" dirty="0">
                <a:latin typeface="Open Sans Light"/>
              </a:rPr>
              <a:t>[MPSAS 23]</a:t>
            </a:r>
          </a:p>
        </p:txBody>
      </p:sp>
    </p:spTree>
    <p:extLst>
      <p:ext uri="{BB962C8B-B14F-4D97-AF65-F5344CB8AC3E}">
        <p14:creationId xmlns:p14="http://schemas.microsoft.com/office/powerpoint/2010/main" val="1679349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 descr="Commercial Property Clip Art at Clker.com - vector clip art online, royalty 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0" descr="Property Plant Equipments Images, Stock Photos &amp; Vectors | Shutte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8" descr="Construction site equipment vector Free vector in Encapsulated PostScript  eps ( .eps ) vector illustration graphic art design format format for free  download 964.74KB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3827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Arial Narrow" panose="020B0606020202030204" pitchFamily="34" charset="0"/>
              </a:rPr>
              <a:t>URUSNIAGA BUKAN PERTUKARAN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6437376"/>
            <a:ext cx="905256" cy="420624"/>
          </a:xfrm>
          <a:prstGeom prst="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82882" y="-57659"/>
            <a:ext cx="10370918" cy="36772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Open Sans Light"/>
              </a:rPr>
              <a:t>Ialah</a:t>
            </a:r>
            <a:r>
              <a:rPr lang="en-US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Open Sans Light"/>
              </a:rPr>
              <a:t>urus</a:t>
            </a:r>
            <a:r>
              <a:rPr lang="en-US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Open Sans Light"/>
              </a:rPr>
              <a:t>niaga</a:t>
            </a:r>
            <a:r>
              <a:rPr lang="en-US" dirty="0">
                <a:solidFill>
                  <a:schemeClr val="tx1"/>
                </a:solidFill>
                <a:latin typeface="Open Sans Light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Open Sans Light"/>
              </a:rPr>
              <a:t>bukan</a:t>
            </a:r>
            <a:r>
              <a:rPr lang="en-US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Open Sans Light"/>
              </a:rPr>
              <a:t>urus</a:t>
            </a:r>
            <a:r>
              <a:rPr lang="en-US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Open Sans Light"/>
              </a:rPr>
              <a:t>niaga</a:t>
            </a:r>
            <a:r>
              <a:rPr lang="en-US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Open Sans Light"/>
              </a:rPr>
              <a:t>pertukaran</a:t>
            </a:r>
            <a:r>
              <a:rPr lang="en-US" dirty="0">
                <a:solidFill>
                  <a:schemeClr val="tx1"/>
                </a:solidFill>
                <a:latin typeface="Open Sans Light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Open Sans Light"/>
              </a:rPr>
              <a:t>Dalam</a:t>
            </a:r>
            <a:r>
              <a:rPr lang="en-US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Open Sans Light"/>
              </a:rPr>
              <a:t>urus</a:t>
            </a:r>
            <a:r>
              <a:rPr lang="en-US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Open Sans Light"/>
              </a:rPr>
              <a:t>niaga</a:t>
            </a:r>
            <a:r>
              <a:rPr lang="en-US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Open Sans Light"/>
              </a:rPr>
              <a:t>bukan</a:t>
            </a:r>
            <a:r>
              <a:rPr lang="en-US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Open Sans Light"/>
              </a:rPr>
              <a:t>pertukaran</a:t>
            </a:r>
            <a:r>
              <a:rPr lang="en-US" dirty="0">
                <a:solidFill>
                  <a:schemeClr val="tx1"/>
                </a:solidFill>
                <a:latin typeface="Open Sans Light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Open Sans Light"/>
              </a:rPr>
              <a:t>sesuatu</a:t>
            </a:r>
            <a:r>
              <a:rPr lang="en-US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Open Sans Light"/>
              </a:rPr>
              <a:t>entiti</a:t>
            </a:r>
            <a:r>
              <a:rPr lang="en-US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Open Sans Light"/>
              </a:rPr>
              <a:t>sama</a:t>
            </a:r>
            <a:r>
              <a:rPr lang="en-US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Open Sans Light"/>
              </a:rPr>
              <a:t>ada</a:t>
            </a:r>
            <a:r>
              <a:rPr lang="en-US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Open Sans Light"/>
              </a:rPr>
              <a:t>menerima</a:t>
            </a:r>
            <a:r>
              <a:rPr lang="en-US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Open Sans Light"/>
              </a:rPr>
              <a:t>daripada</a:t>
            </a:r>
            <a:r>
              <a:rPr lang="en-US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Open Sans Light"/>
              </a:rPr>
              <a:t>atau</a:t>
            </a:r>
            <a:r>
              <a:rPr lang="en-US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Open Sans Light"/>
              </a:rPr>
              <a:t>memberi</a:t>
            </a:r>
            <a:r>
              <a:rPr lang="en-US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Open Sans Light"/>
              </a:rPr>
              <a:t>kepada</a:t>
            </a:r>
            <a:r>
              <a:rPr lang="en-US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Open Sans Light"/>
              </a:rPr>
              <a:t>entiti</a:t>
            </a:r>
            <a:r>
              <a:rPr lang="en-US" dirty="0">
                <a:solidFill>
                  <a:schemeClr val="tx1"/>
                </a:solidFill>
                <a:latin typeface="Open Sans Light"/>
              </a:rPr>
              <a:t> lain </a:t>
            </a:r>
            <a:r>
              <a:rPr lang="en-US" dirty="0" err="1">
                <a:solidFill>
                  <a:schemeClr val="tx1"/>
                </a:solidFill>
                <a:latin typeface="Open Sans Light"/>
              </a:rPr>
              <a:t>sesuatu</a:t>
            </a:r>
            <a:r>
              <a:rPr lang="en-US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Open Sans Light"/>
              </a:rPr>
              <a:t>nilai</a:t>
            </a:r>
            <a:r>
              <a:rPr lang="en-US" dirty="0">
                <a:solidFill>
                  <a:schemeClr val="tx1"/>
                </a:solidFill>
                <a:latin typeface="Open Sans Light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Open Sans Light"/>
              </a:rPr>
              <a:t>tanpa</a:t>
            </a:r>
            <a:r>
              <a:rPr lang="en-US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Open Sans Light"/>
              </a:rPr>
              <a:t>secara</a:t>
            </a:r>
            <a:r>
              <a:rPr lang="en-US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Open Sans Light"/>
              </a:rPr>
              <a:t>langsung</a:t>
            </a:r>
            <a:r>
              <a:rPr lang="en-US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Open Sans Light"/>
              </a:rPr>
              <a:t>memberi</a:t>
            </a:r>
            <a:r>
              <a:rPr lang="en-US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Open Sans Light"/>
              </a:rPr>
              <a:t>atau</a:t>
            </a:r>
            <a:r>
              <a:rPr lang="en-US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Open Sans Light"/>
              </a:rPr>
              <a:t>menerima</a:t>
            </a:r>
            <a:r>
              <a:rPr lang="en-US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Open Sans Light"/>
              </a:rPr>
              <a:t>nilai</a:t>
            </a:r>
            <a:r>
              <a:rPr lang="en-US" dirty="0">
                <a:solidFill>
                  <a:schemeClr val="tx1"/>
                </a:solidFill>
                <a:latin typeface="Open Sans Light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Open Sans Light"/>
              </a:rPr>
              <a:t>hampir</a:t>
            </a:r>
            <a:r>
              <a:rPr lang="en-US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Open Sans Light"/>
              </a:rPr>
              <a:t>sama</a:t>
            </a:r>
            <a:r>
              <a:rPr lang="en-US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Open Sans Light"/>
              </a:rPr>
              <a:t>sebagai</a:t>
            </a:r>
            <a:r>
              <a:rPr lang="en-US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Open Sans Light"/>
              </a:rPr>
              <a:t>pertukaran</a:t>
            </a:r>
            <a:r>
              <a:rPr lang="en-US" dirty="0">
                <a:solidFill>
                  <a:schemeClr val="tx1"/>
                </a:solidFill>
                <a:latin typeface="Open Sans Light"/>
              </a:rPr>
              <a:t>.</a:t>
            </a:r>
          </a:p>
          <a:p>
            <a:r>
              <a:rPr lang="en-US" sz="1600" dirty="0">
                <a:solidFill>
                  <a:schemeClr val="tx1"/>
                </a:solidFill>
                <a:latin typeface="Open Sans Light"/>
              </a:rPr>
              <a:t> </a:t>
            </a:r>
          </a:p>
          <a:p>
            <a:endParaRPr lang="en-US" sz="1600" dirty="0">
              <a:solidFill>
                <a:schemeClr val="tx1"/>
              </a:solidFill>
              <a:latin typeface="Open Sans Light"/>
            </a:endParaRPr>
          </a:p>
          <a:p>
            <a:pPr lvl="1"/>
            <a:endParaRPr lang="en-US" sz="1600" dirty="0">
              <a:solidFill>
                <a:schemeClr val="tx1"/>
              </a:solidFill>
              <a:latin typeface="Open Sans Light"/>
            </a:endParaRPr>
          </a:p>
          <a:p>
            <a:r>
              <a:rPr lang="en-US" sz="1600" dirty="0">
                <a:solidFill>
                  <a:schemeClr val="tx1"/>
                </a:solidFill>
                <a:latin typeface="Open Sans Light"/>
              </a:rPr>
              <a:t> 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92714" y="6437376"/>
            <a:ext cx="11209118" cy="420624"/>
          </a:xfrm>
          <a:prstGeom prst="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MPSAS 23 –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Daripada</a:t>
            </a:r>
            <a:r>
              <a:rPr lang="en-US" b="1" dirty="0"/>
              <a:t> </a:t>
            </a:r>
            <a:r>
              <a:rPr lang="en-US" b="1" dirty="0" err="1"/>
              <a:t>Urusniaga</a:t>
            </a:r>
            <a:r>
              <a:rPr lang="en-US" b="1" dirty="0"/>
              <a:t> </a:t>
            </a:r>
            <a:r>
              <a:rPr lang="en-US" b="1" dirty="0" err="1"/>
              <a:t>Pertukaran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910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 descr="Commercial Property Clip Art at Clker.com - vector clip art online, royalty 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0" descr="Property Plant Equipments Images, Stock Photos &amp; Vectors | Shutte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8" descr="Construction site equipment vector Free vector in Encapsulated PostScript  eps ( .eps ) vector illustration graphic art design format format for free  download 964.74KB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3827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Arial Narrow" panose="020B0606020202030204" pitchFamily="34" charset="0"/>
              </a:rPr>
              <a:t>PEMAKAIAN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6437376"/>
            <a:ext cx="905256" cy="420624"/>
          </a:xfrm>
          <a:prstGeom prst="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92714" y="1002890"/>
            <a:ext cx="10370918" cy="10225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Sesuatu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Open Sans Light"/>
              </a:rPr>
              <a:t>e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ntiti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yang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menyediakan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dan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membentangkan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penyata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kewangan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mengikut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asas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perakaunan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akruan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hendaklah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mengguna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pakai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Piawaian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ini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dalam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pengiraan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hasil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yang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diperoleh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daripada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urus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niaga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bukan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pertukaran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.</a:t>
            </a:r>
            <a:endParaRPr lang="en-US" sz="1600" dirty="0">
              <a:solidFill>
                <a:schemeClr val="tx1"/>
              </a:solidFill>
              <a:latin typeface="Open Sans Light"/>
            </a:endParaRPr>
          </a:p>
          <a:p>
            <a:pPr lvl="1"/>
            <a:endParaRPr lang="en-US" sz="1600" dirty="0">
              <a:solidFill>
                <a:schemeClr val="tx1"/>
              </a:solidFill>
              <a:latin typeface="Open Sans Light"/>
            </a:endParaRPr>
          </a:p>
          <a:p>
            <a:r>
              <a:rPr lang="en-US" sz="1600" dirty="0">
                <a:solidFill>
                  <a:schemeClr val="tx1"/>
                </a:solidFill>
                <a:latin typeface="Open Sans Light"/>
              </a:rPr>
              <a:t> 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92714" y="6437376"/>
            <a:ext cx="11209118" cy="420624"/>
          </a:xfrm>
          <a:prstGeom prst="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MPSAS 23 –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Daripada</a:t>
            </a:r>
            <a:r>
              <a:rPr lang="en-US" b="1" dirty="0"/>
              <a:t> </a:t>
            </a:r>
            <a:r>
              <a:rPr lang="en-US" b="1" dirty="0" err="1"/>
              <a:t>Urusniaga</a:t>
            </a:r>
            <a:r>
              <a:rPr lang="en-US" b="1" dirty="0"/>
              <a:t> </a:t>
            </a:r>
            <a:r>
              <a:rPr lang="en-US" b="1" dirty="0" err="1"/>
              <a:t>Pertukaran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573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 descr="Commercial Property Clip Art at Clker.com - vector clip art online, royalty 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0" descr="Property Plant Equipments Images, Stock Photos &amp; Vectors | Shutte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8" descr="Construction site equipment vector Free vector in Encapsulated PostScript  eps ( .eps ) vector illustration graphic art design format format for free  download 964.74KB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6437376"/>
            <a:ext cx="905256" cy="420624"/>
          </a:xfrm>
          <a:prstGeom prst="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92714" y="6437376"/>
            <a:ext cx="11209118" cy="420624"/>
          </a:xfrm>
          <a:prstGeom prst="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MPSAS 23 –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Daripada</a:t>
            </a:r>
            <a:r>
              <a:rPr lang="en-US" b="1" dirty="0"/>
              <a:t> </a:t>
            </a:r>
            <a:r>
              <a:rPr lang="en-US" b="1" dirty="0" err="1"/>
              <a:t>Urusniaga</a:t>
            </a:r>
            <a:r>
              <a:rPr lang="en-US" b="1" dirty="0"/>
              <a:t> </a:t>
            </a:r>
            <a:r>
              <a:rPr lang="en-US" b="1" dirty="0" err="1"/>
              <a:t>Pertukaran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82882" y="1848462"/>
            <a:ext cx="2625557" cy="3096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Open Sans Light"/>
              </a:rPr>
              <a:t>Cukai</a:t>
            </a:r>
            <a:r>
              <a:rPr lang="en-US" sz="1400" dirty="0">
                <a:latin typeface="Open Sans Light"/>
              </a:rPr>
              <a:t> Tanah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82882" y="1602653"/>
            <a:ext cx="2625557" cy="24580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Open Sans Light"/>
              </a:rPr>
              <a:t>H0161100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82882" y="2536727"/>
            <a:ext cx="2625557" cy="3096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Open Sans Light"/>
              </a:rPr>
              <a:t>Cukai</a:t>
            </a:r>
            <a:r>
              <a:rPr lang="en-US" sz="1400" dirty="0">
                <a:latin typeface="Open Sans Light"/>
              </a:rPr>
              <a:t> </a:t>
            </a:r>
            <a:r>
              <a:rPr lang="en-US" sz="1400" dirty="0" err="1">
                <a:latin typeface="Open Sans Light"/>
              </a:rPr>
              <a:t>Galian</a:t>
            </a:r>
            <a:endParaRPr lang="en-US" sz="1400" dirty="0">
              <a:latin typeface="Open Sans Ligh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82882" y="2290918"/>
            <a:ext cx="2625557" cy="24580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Open Sans Light"/>
              </a:rPr>
              <a:t>H0161200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82882" y="3210239"/>
            <a:ext cx="2625557" cy="3096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Open Sans Light"/>
              </a:rPr>
              <a:t>Cukai</a:t>
            </a:r>
            <a:r>
              <a:rPr lang="en-US" sz="1400" dirty="0">
                <a:latin typeface="Open Sans Light"/>
              </a:rPr>
              <a:t> </a:t>
            </a:r>
            <a:r>
              <a:rPr lang="en-US" sz="1400" dirty="0" err="1">
                <a:latin typeface="Open Sans Light"/>
              </a:rPr>
              <a:t>Parit</a:t>
            </a:r>
            <a:r>
              <a:rPr lang="en-US" sz="1400" dirty="0">
                <a:latin typeface="Open Sans Light"/>
              </a:rPr>
              <a:t> &amp; </a:t>
            </a:r>
            <a:r>
              <a:rPr lang="en-US" sz="1400" dirty="0" err="1">
                <a:latin typeface="Open Sans Light"/>
              </a:rPr>
              <a:t>Tali</a:t>
            </a:r>
            <a:r>
              <a:rPr lang="en-US" sz="1400" dirty="0">
                <a:latin typeface="Open Sans Light"/>
              </a:rPr>
              <a:t> Air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82882" y="2964430"/>
            <a:ext cx="2625557" cy="24580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Open Sans Light"/>
              </a:rPr>
              <a:t>H0161500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82882" y="3900660"/>
            <a:ext cx="2625557" cy="3096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Open Sans Light"/>
              </a:rPr>
              <a:t>Cukai</a:t>
            </a:r>
            <a:r>
              <a:rPr lang="en-US" sz="1400" dirty="0">
                <a:latin typeface="Open Sans Light"/>
              </a:rPr>
              <a:t> </a:t>
            </a:r>
            <a:r>
              <a:rPr lang="en-US" sz="1400" dirty="0" err="1">
                <a:latin typeface="Open Sans Light"/>
              </a:rPr>
              <a:t>Langsung</a:t>
            </a:r>
            <a:r>
              <a:rPr lang="en-US" sz="1400" dirty="0">
                <a:latin typeface="Open Sans Light"/>
              </a:rPr>
              <a:t> yang lain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82882" y="3654851"/>
            <a:ext cx="2625557" cy="24580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Open Sans Light"/>
              </a:rPr>
              <a:t>H0161800</a:t>
            </a:r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3827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Arial Narrow" panose="020B0606020202030204" pitchFamily="34" charset="0"/>
              </a:rPr>
              <a:t>PENGIKTIRAFAN HASIL BUKAN PERTUKARAN</a:t>
            </a:r>
          </a:p>
        </p:txBody>
      </p:sp>
      <p:sp>
        <p:nvSpPr>
          <p:cNvPr id="45" name="Rectangle 44"/>
          <p:cNvSpPr/>
          <p:nvPr/>
        </p:nvSpPr>
        <p:spPr>
          <a:xfrm>
            <a:off x="982882" y="4584008"/>
            <a:ext cx="2625557" cy="3096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Open Sans Light"/>
              </a:rPr>
              <a:t>Levi</a:t>
            </a:r>
          </a:p>
        </p:txBody>
      </p:sp>
      <p:sp>
        <p:nvSpPr>
          <p:cNvPr id="46" name="Rectangle 45"/>
          <p:cNvSpPr/>
          <p:nvPr/>
        </p:nvSpPr>
        <p:spPr>
          <a:xfrm>
            <a:off x="982882" y="4338199"/>
            <a:ext cx="2625557" cy="24580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Open Sans Light"/>
              </a:rPr>
              <a:t>H0162700</a:t>
            </a:r>
          </a:p>
        </p:txBody>
      </p:sp>
      <p:sp>
        <p:nvSpPr>
          <p:cNvPr id="47" name="Rectangle 46"/>
          <p:cNvSpPr/>
          <p:nvPr/>
        </p:nvSpPr>
        <p:spPr>
          <a:xfrm>
            <a:off x="982882" y="5252604"/>
            <a:ext cx="2625557" cy="3096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Open Sans Light"/>
              </a:rPr>
              <a:t>Cukai</a:t>
            </a:r>
            <a:r>
              <a:rPr lang="en-US" sz="1400" dirty="0">
                <a:latin typeface="Open Sans Light"/>
              </a:rPr>
              <a:t> </a:t>
            </a:r>
            <a:r>
              <a:rPr lang="en-US" sz="1400" dirty="0" err="1">
                <a:latin typeface="Open Sans Light"/>
              </a:rPr>
              <a:t>Hiburan</a:t>
            </a:r>
            <a:endParaRPr lang="en-US" sz="1400" dirty="0">
              <a:latin typeface="Open Sans Light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82882" y="5006795"/>
            <a:ext cx="2625557" cy="245809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Open Sans Light"/>
              </a:rPr>
              <a:t>H0162800</a:t>
            </a:r>
          </a:p>
        </p:txBody>
      </p:sp>
      <p:sp>
        <p:nvSpPr>
          <p:cNvPr id="49" name="Rectangle 48"/>
          <p:cNvSpPr/>
          <p:nvPr/>
        </p:nvSpPr>
        <p:spPr>
          <a:xfrm>
            <a:off x="982882" y="5906454"/>
            <a:ext cx="2625557" cy="3096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Open Sans Light"/>
              </a:rPr>
              <a:t>Pelbagai</a:t>
            </a:r>
            <a:r>
              <a:rPr lang="en-US" sz="1400" dirty="0">
                <a:latin typeface="Open Sans Light"/>
              </a:rPr>
              <a:t> </a:t>
            </a:r>
            <a:r>
              <a:rPr lang="en-US" sz="1400" dirty="0" err="1">
                <a:latin typeface="Open Sans Light"/>
              </a:rPr>
              <a:t>Cukai</a:t>
            </a:r>
            <a:r>
              <a:rPr lang="en-US" sz="1400" dirty="0">
                <a:latin typeface="Open Sans Light"/>
              </a:rPr>
              <a:t> </a:t>
            </a:r>
            <a:r>
              <a:rPr lang="en-US" sz="1400" dirty="0" err="1">
                <a:latin typeface="Open Sans Light"/>
              </a:rPr>
              <a:t>Tak</a:t>
            </a:r>
            <a:r>
              <a:rPr lang="en-US" sz="1400" dirty="0">
                <a:latin typeface="Open Sans Light"/>
              </a:rPr>
              <a:t> </a:t>
            </a:r>
            <a:r>
              <a:rPr lang="en-US" sz="1400" dirty="0" err="1">
                <a:latin typeface="Open Sans Light"/>
              </a:rPr>
              <a:t>Langsung</a:t>
            </a:r>
            <a:endParaRPr lang="en-US" sz="1400" dirty="0">
              <a:latin typeface="Open Sans Ligh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82882" y="5660645"/>
            <a:ext cx="2625557" cy="245809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Open Sans Light"/>
              </a:rPr>
              <a:t>H0162900</a:t>
            </a:r>
          </a:p>
        </p:txBody>
      </p:sp>
      <p:sp>
        <p:nvSpPr>
          <p:cNvPr id="51" name="Isosceles Triangle 50"/>
          <p:cNvSpPr/>
          <p:nvPr/>
        </p:nvSpPr>
        <p:spPr>
          <a:xfrm rot="5400000">
            <a:off x="1950449" y="3439788"/>
            <a:ext cx="4613497" cy="939232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5073445" y="1602653"/>
            <a:ext cx="2684207" cy="452502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2" name="Rounded Rectangle 51"/>
          <p:cNvSpPr/>
          <p:nvPr/>
        </p:nvSpPr>
        <p:spPr>
          <a:xfrm>
            <a:off x="8669593" y="1602652"/>
            <a:ext cx="2684207" cy="45064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76568" y="2998840"/>
            <a:ext cx="2153264" cy="52110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latin typeface="Open Sans Light" panose="020B0306030504020204"/>
              </a:rPr>
              <a:t>Titik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berlakunya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peristiwa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boleh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dicukai</a:t>
            </a:r>
            <a:endParaRPr lang="en-US" sz="1400" dirty="0">
              <a:latin typeface="Open Sans Light" panose="020B0306030504020204"/>
            </a:endParaRPr>
          </a:p>
        </p:txBody>
      </p:sp>
      <p:sp>
        <p:nvSpPr>
          <p:cNvPr id="54" name="Freeform 30"/>
          <p:cNvSpPr>
            <a:spLocks noEditPoints="1"/>
          </p:cNvSpPr>
          <p:nvPr/>
        </p:nvSpPr>
        <p:spPr bwMode="auto">
          <a:xfrm>
            <a:off x="5187979" y="3103976"/>
            <a:ext cx="321538" cy="310835"/>
          </a:xfrm>
          <a:custGeom>
            <a:avLst/>
            <a:gdLst>
              <a:gd name="T0" fmla="*/ 26 w 105"/>
              <a:gd name="T1" fmla="*/ 7 h 105"/>
              <a:gd name="T2" fmla="*/ 52 w 105"/>
              <a:gd name="T3" fmla="*/ 0 h 105"/>
              <a:gd name="T4" fmla="*/ 78 w 105"/>
              <a:gd name="T5" fmla="*/ 7 h 105"/>
              <a:gd name="T6" fmla="*/ 98 w 105"/>
              <a:gd name="T7" fmla="*/ 26 h 105"/>
              <a:gd name="T8" fmla="*/ 105 w 105"/>
              <a:gd name="T9" fmla="*/ 52 h 105"/>
              <a:gd name="T10" fmla="*/ 98 w 105"/>
              <a:gd name="T11" fmla="*/ 79 h 105"/>
              <a:gd name="T12" fmla="*/ 78 w 105"/>
              <a:gd name="T13" fmla="*/ 98 h 105"/>
              <a:gd name="T14" fmla="*/ 52 w 105"/>
              <a:gd name="T15" fmla="*/ 105 h 105"/>
              <a:gd name="T16" fmla="*/ 26 w 105"/>
              <a:gd name="T17" fmla="*/ 98 h 105"/>
              <a:gd name="T18" fmla="*/ 7 w 105"/>
              <a:gd name="T19" fmla="*/ 79 h 105"/>
              <a:gd name="T20" fmla="*/ 0 w 105"/>
              <a:gd name="T21" fmla="*/ 52 h 105"/>
              <a:gd name="T22" fmla="*/ 7 w 105"/>
              <a:gd name="T23" fmla="*/ 26 h 105"/>
              <a:gd name="T24" fmla="*/ 26 w 105"/>
              <a:gd name="T25" fmla="*/ 7 h 105"/>
              <a:gd name="T26" fmla="*/ 44 w 105"/>
              <a:gd name="T27" fmla="*/ 87 h 105"/>
              <a:gd name="T28" fmla="*/ 79 w 105"/>
              <a:gd name="T29" fmla="*/ 52 h 105"/>
              <a:gd name="T30" fmla="*/ 44 w 105"/>
              <a:gd name="T31" fmla="*/ 18 h 105"/>
              <a:gd name="T32" fmla="*/ 31 w 105"/>
              <a:gd name="T33" fmla="*/ 30 h 105"/>
              <a:gd name="T34" fmla="*/ 53 w 105"/>
              <a:gd name="T35" fmla="*/ 52 h 105"/>
              <a:gd name="T36" fmla="*/ 31 w 105"/>
              <a:gd name="T37" fmla="*/ 75 h 105"/>
              <a:gd name="T38" fmla="*/ 44 w 105"/>
              <a:gd name="T39" fmla="*/ 87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5" h="105">
                <a:moveTo>
                  <a:pt x="26" y="7"/>
                </a:moveTo>
                <a:cubicBezTo>
                  <a:pt x="34" y="3"/>
                  <a:pt x="43" y="0"/>
                  <a:pt x="52" y="0"/>
                </a:cubicBezTo>
                <a:cubicBezTo>
                  <a:pt x="62" y="0"/>
                  <a:pt x="70" y="3"/>
                  <a:pt x="78" y="7"/>
                </a:cubicBezTo>
                <a:cubicBezTo>
                  <a:pt x="86" y="12"/>
                  <a:pt x="93" y="18"/>
                  <a:pt x="98" y="26"/>
                </a:cubicBezTo>
                <a:cubicBezTo>
                  <a:pt x="102" y="34"/>
                  <a:pt x="105" y="43"/>
                  <a:pt x="105" y="52"/>
                </a:cubicBezTo>
                <a:cubicBezTo>
                  <a:pt x="105" y="62"/>
                  <a:pt x="102" y="71"/>
                  <a:pt x="98" y="79"/>
                </a:cubicBezTo>
                <a:cubicBezTo>
                  <a:pt x="93" y="87"/>
                  <a:pt x="86" y="93"/>
                  <a:pt x="78" y="98"/>
                </a:cubicBezTo>
                <a:cubicBezTo>
                  <a:pt x="70" y="102"/>
                  <a:pt x="62" y="105"/>
                  <a:pt x="52" y="105"/>
                </a:cubicBezTo>
                <a:cubicBezTo>
                  <a:pt x="43" y="105"/>
                  <a:pt x="34" y="102"/>
                  <a:pt x="26" y="98"/>
                </a:cubicBezTo>
                <a:cubicBezTo>
                  <a:pt x="18" y="93"/>
                  <a:pt x="11" y="87"/>
                  <a:pt x="7" y="79"/>
                </a:cubicBezTo>
                <a:cubicBezTo>
                  <a:pt x="2" y="71"/>
                  <a:pt x="0" y="62"/>
                  <a:pt x="0" y="52"/>
                </a:cubicBezTo>
                <a:cubicBezTo>
                  <a:pt x="0" y="43"/>
                  <a:pt x="2" y="34"/>
                  <a:pt x="7" y="26"/>
                </a:cubicBezTo>
                <a:cubicBezTo>
                  <a:pt x="11" y="18"/>
                  <a:pt x="18" y="12"/>
                  <a:pt x="26" y="7"/>
                </a:cubicBezTo>
                <a:close/>
                <a:moveTo>
                  <a:pt x="44" y="87"/>
                </a:moveTo>
                <a:cubicBezTo>
                  <a:pt x="79" y="52"/>
                  <a:pt x="79" y="52"/>
                  <a:pt x="79" y="52"/>
                </a:cubicBezTo>
                <a:cubicBezTo>
                  <a:pt x="44" y="18"/>
                  <a:pt x="44" y="18"/>
                  <a:pt x="44" y="18"/>
                </a:cubicBezTo>
                <a:cubicBezTo>
                  <a:pt x="31" y="30"/>
                  <a:pt x="31" y="30"/>
                  <a:pt x="31" y="30"/>
                </a:cubicBezTo>
                <a:cubicBezTo>
                  <a:pt x="53" y="52"/>
                  <a:pt x="53" y="52"/>
                  <a:pt x="53" y="52"/>
                </a:cubicBezTo>
                <a:cubicBezTo>
                  <a:pt x="31" y="75"/>
                  <a:pt x="31" y="75"/>
                  <a:pt x="31" y="75"/>
                </a:cubicBezTo>
                <a:lnTo>
                  <a:pt x="44" y="87"/>
                </a:lnTo>
                <a:close/>
              </a:path>
            </a:pathLst>
          </a:custGeom>
          <a:solidFill>
            <a:srgbClr val="66CCF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672052" y="1562648"/>
            <a:ext cx="2681748" cy="6642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Open Sans Light" panose="020B0306030504020204"/>
              </a:rPr>
              <a:t>PERAKAUNAN</a:t>
            </a:r>
          </a:p>
          <a:p>
            <a:pPr algn="ctr"/>
            <a:r>
              <a:rPr lang="en-US" dirty="0">
                <a:latin typeface="Open Sans Light" panose="020B0306030504020204"/>
              </a:rPr>
              <a:t> HASIL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073445" y="1591067"/>
            <a:ext cx="2681748" cy="64141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Open Sans Light" panose="020B0306030504020204"/>
              </a:rPr>
              <a:t>PENGIKTIRAFAN</a:t>
            </a:r>
          </a:p>
          <a:p>
            <a:pPr algn="ctr"/>
            <a:r>
              <a:rPr lang="en-US" dirty="0">
                <a:latin typeface="Open Sans Light" panose="020B0306030504020204"/>
              </a:rPr>
              <a:t> HASIL</a:t>
            </a:r>
          </a:p>
        </p:txBody>
      </p:sp>
      <p:sp>
        <p:nvSpPr>
          <p:cNvPr id="57" name="Rectangle 56"/>
          <p:cNvSpPr/>
          <p:nvPr/>
        </p:nvSpPr>
        <p:spPr>
          <a:xfrm>
            <a:off x="9040761" y="2512151"/>
            <a:ext cx="2153264" cy="26055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Pengiktirafan</a:t>
            </a:r>
            <a:endParaRPr lang="en-US" sz="1400" dirty="0">
              <a:solidFill>
                <a:schemeClr val="tx1"/>
              </a:solidFill>
              <a:latin typeface="Open Sans Light" panose="020B0306030504020204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40761" y="2816158"/>
            <a:ext cx="2153264" cy="52110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latin typeface="Open Sans Light" panose="020B0306030504020204"/>
              </a:rPr>
              <a:t>Dt </a:t>
            </a:r>
            <a:r>
              <a:rPr lang="en-US" sz="1400" dirty="0" err="1">
                <a:latin typeface="Open Sans Light" panose="020B0306030504020204"/>
              </a:rPr>
              <a:t>Akaun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Belum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Terima</a:t>
            </a:r>
            <a:r>
              <a:rPr lang="en-US" sz="1400" dirty="0">
                <a:latin typeface="Open Sans Light" panose="020B0306030504020204"/>
              </a:rPr>
              <a:t> [A01] </a:t>
            </a:r>
          </a:p>
          <a:p>
            <a:r>
              <a:rPr lang="en-US" sz="1400" dirty="0">
                <a:latin typeface="Open Sans Light" panose="020B0306030504020204"/>
              </a:rPr>
              <a:t>  </a:t>
            </a:r>
            <a:r>
              <a:rPr lang="en-US" sz="1400" dirty="0" err="1">
                <a:latin typeface="Open Sans Light" panose="020B0306030504020204"/>
              </a:rPr>
              <a:t>Kt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Hasil</a:t>
            </a:r>
            <a:r>
              <a:rPr lang="en-US" sz="1400" dirty="0">
                <a:latin typeface="Open Sans Light" panose="020B0306030504020204"/>
              </a:rPr>
              <a:t> [H01]</a:t>
            </a:r>
          </a:p>
        </p:txBody>
      </p:sp>
      <p:sp>
        <p:nvSpPr>
          <p:cNvPr id="60" name="Rectangle 59"/>
          <p:cNvSpPr/>
          <p:nvPr/>
        </p:nvSpPr>
        <p:spPr>
          <a:xfrm>
            <a:off x="9040761" y="3698793"/>
            <a:ext cx="2153264" cy="7030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Penyediaan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Penyata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Pemungut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–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Terimaan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Sebenar</a:t>
            </a:r>
            <a:endParaRPr lang="en-US" sz="1400" dirty="0">
              <a:solidFill>
                <a:schemeClr val="tx1"/>
              </a:solidFill>
              <a:latin typeface="Open Sans Light" panose="020B0306030504020204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9040761" y="4443378"/>
            <a:ext cx="2153264" cy="52110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latin typeface="Open Sans Light" panose="020B0306030504020204"/>
              </a:rPr>
              <a:t>Dipertanggung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ke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kod</a:t>
            </a:r>
            <a:r>
              <a:rPr lang="en-US" sz="1400" dirty="0">
                <a:latin typeface="Open Sans Light" panose="020B0306030504020204"/>
              </a:rPr>
              <a:t> ABT </a:t>
            </a:r>
            <a:r>
              <a:rPr lang="en-US" sz="1400" dirty="0" err="1">
                <a:latin typeface="Open Sans Light" panose="020B0306030504020204"/>
              </a:rPr>
              <a:t>berkaitan</a:t>
            </a:r>
            <a:r>
              <a:rPr lang="en-US" sz="1400" dirty="0">
                <a:latin typeface="Open Sans Light" panose="020B0306030504020204"/>
              </a:rPr>
              <a:t> [A01]</a:t>
            </a:r>
          </a:p>
        </p:txBody>
      </p:sp>
      <p:sp>
        <p:nvSpPr>
          <p:cNvPr id="62" name="Rectangle 61"/>
          <p:cNvSpPr/>
          <p:nvPr/>
        </p:nvSpPr>
        <p:spPr>
          <a:xfrm>
            <a:off x="982882" y="1123327"/>
            <a:ext cx="3743932" cy="38098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Open Sans Light"/>
              </a:rPr>
              <a:t>HASIL CUKAI</a:t>
            </a:r>
          </a:p>
        </p:txBody>
      </p:sp>
    </p:spTree>
    <p:extLst>
      <p:ext uri="{BB962C8B-B14F-4D97-AF65-F5344CB8AC3E}">
        <p14:creationId xmlns:p14="http://schemas.microsoft.com/office/powerpoint/2010/main" val="2560589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 descr="Commercial Property Clip Art at Clker.com - vector clip art online, royalty 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0" descr="Property Plant Equipments Images, Stock Photos &amp; Vectors | Shutte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8" descr="Construction site equipment vector Free vector in Encapsulated PostScript  eps ( .eps ) vector illustration graphic art design format format for free  download 964.74KB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6437376"/>
            <a:ext cx="905256" cy="420624"/>
          </a:xfrm>
          <a:prstGeom prst="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92714" y="6437376"/>
            <a:ext cx="11209118" cy="420624"/>
          </a:xfrm>
          <a:prstGeom prst="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MPSAS 23 –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Daripada</a:t>
            </a:r>
            <a:r>
              <a:rPr lang="en-US" b="1" dirty="0"/>
              <a:t> </a:t>
            </a:r>
            <a:r>
              <a:rPr lang="en-US" b="1" dirty="0" err="1"/>
              <a:t>Urusniaga</a:t>
            </a:r>
            <a:r>
              <a:rPr lang="en-US" b="1" dirty="0"/>
              <a:t> </a:t>
            </a:r>
            <a:r>
              <a:rPr lang="en-US" b="1" dirty="0" err="1"/>
              <a:t>Pertukaran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82882" y="1936955"/>
            <a:ext cx="2625557" cy="44245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Open Sans Light"/>
              </a:rPr>
              <a:t>Bayaran</a:t>
            </a:r>
            <a:r>
              <a:rPr lang="en-US" sz="1400" dirty="0">
                <a:latin typeface="Open Sans Light"/>
              </a:rPr>
              <a:t> </a:t>
            </a:r>
            <a:r>
              <a:rPr lang="en-US" sz="1400" dirty="0" err="1">
                <a:latin typeface="Open Sans Light"/>
              </a:rPr>
              <a:t>Pendaftaran</a:t>
            </a:r>
            <a:endParaRPr lang="en-US" sz="1400" dirty="0">
              <a:latin typeface="Open Sans Ligh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82882" y="1691146"/>
            <a:ext cx="2625557" cy="245809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Open Sans Light"/>
              </a:rPr>
              <a:t>H0171100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82882" y="2684214"/>
            <a:ext cx="2625557" cy="44245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Open Sans Light"/>
              </a:rPr>
              <a:t>Bayaran</a:t>
            </a:r>
            <a:r>
              <a:rPr lang="en-US" sz="1400" dirty="0">
                <a:latin typeface="Open Sans Light"/>
              </a:rPr>
              <a:t> </a:t>
            </a:r>
            <a:r>
              <a:rPr lang="en-US" sz="1400" dirty="0" err="1">
                <a:latin typeface="Open Sans Light"/>
              </a:rPr>
              <a:t>Untuk</a:t>
            </a:r>
            <a:r>
              <a:rPr lang="en-US" sz="1400" dirty="0">
                <a:latin typeface="Open Sans Light"/>
              </a:rPr>
              <a:t> </a:t>
            </a:r>
            <a:r>
              <a:rPr lang="en-US" sz="1400" dirty="0" err="1">
                <a:latin typeface="Open Sans Light"/>
              </a:rPr>
              <a:t>Berniaga</a:t>
            </a:r>
            <a:endParaRPr lang="en-US" sz="1400" dirty="0">
              <a:latin typeface="Open Sans Ligh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82882" y="2438405"/>
            <a:ext cx="2625557" cy="245809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Open Sans Light"/>
              </a:rPr>
              <a:t>H0171200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82882" y="3436383"/>
            <a:ext cx="2625557" cy="44245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Open Sans Light"/>
              </a:rPr>
              <a:t>Bayaran</a:t>
            </a:r>
            <a:r>
              <a:rPr lang="en-US" sz="1400" dirty="0">
                <a:latin typeface="Open Sans Light"/>
              </a:rPr>
              <a:t> </a:t>
            </a:r>
            <a:r>
              <a:rPr lang="en-US" sz="1400" dirty="0" err="1">
                <a:latin typeface="Open Sans Light"/>
              </a:rPr>
              <a:t>Untuk</a:t>
            </a:r>
            <a:r>
              <a:rPr lang="en-US" sz="1400" dirty="0">
                <a:latin typeface="Open Sans Light"/>
              </a:rPr>
              <a:t> </a:t>
            </a:r>
            <a:r>
              <a:rPr lang="en-US" sz="1400" dirty="0" err="1">
                <a:latin typeface="Open Sans Light"/>
              </a:rPr>
              <a:t>Pendaftaran</a:t>
            </a:r>
            <a:r>
              <a:rPr lang="en-US" sz="1400" dirty="0">
                <a:latin typeface="Open Sans Light"/>
              </a:rPr>
              <a:t> </a:t>
            </a:r>
            <a:r>
              <a:rPr lang="en-US" sz="1400" dirty="0" err="1">
                <a:latin typeface="Open Sans Light"/>
              </a:rPr>
              <a:t>Individu</a:t>
            </a:r>
            <a:endParaRPr lang="en-US" sz="1400" dirty="0">
              <a:latin typeface="Open Sans Ligh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82882" y="3190574"/>
            <a:ext cx="2625557" cy="245809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Open Sans Light"/>
              </a:rPr>
              <a:t>H0171300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82882" y="4195626"/>
            <a:ext cx="2625557" cy="44245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Open Sans Light"/>
              </a:rPr>
              <a:t>Bayaran</a:t>
            </a:r>
            <a:r>
              <a:rPr lang="en-US" sz="1400" dirty="0">
                <a:latin typeface="Open Sans Light"/>
              </a:rPr>
              <a:t> </a:t>
            </a:r>
            <a:r>
              <a:rPr lang="en-US" sz="1400" dirty="0" err="1">
                <a:latin typeface="Open Sans Light"/>
              </a:rPr>
              <a:t>Untuk</a:t>
            </a:r>
            <a:r>
              <a:rPr lang="en-US" sz="1400" dirty="0">
                <a:latin typeface="Open Sans Light"/>
              </a:rPr>
              <a:t> </a:t>
            </a:r>
            <a:r>
              <a:rPr lang="en-US" sz="1400" dirty="0" err="1">
                <a:latin typeface="Open Sans Light"/>
              </a:rPr>
              <a:t>Berniaga</a:t>
            </a:r>
            <a:endParaRPr lang="en-US" sz="1400" dirty="0">
              <a:latin typeface="Open Sans Ligh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82882" y="3949817"/>
            <a:ext cx="2625557" cy="245809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Open Sans Light"/>
              </a:rPr>
              <a:t>H0171400</a:t>
            </a:r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3827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Arial Narrow" panose="020B0606020202030204" pitchFamily="34" charset="0"/>
              </a:rPr>
              <a:t>PENGIKTIRAFAN HASIL BUKAN PERTUKARAN</a:t>
            </a:r>
          </a:p>
        </p:txBody>
      </p:sp>
      <p:sp>
        <p:nvSpPr>
          <p:cNvPr id="45" name="Rectangle 44"/>
          <p:cNvSpPr/>
          <p:nvPr/>
        </p:nvSpPr>
        <p:spPr>
          <a:xfrm>
            <a:off x="982882" y="4967467"/>
            <a:ext cx="2625557" cy="44245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Open Sans Light"/>
              </a:rPr>
              <a:t>Pelbagai</a:t>
            </a:r>
            <a:r>
              <a:rPr lang="en-US" sz="1400" dirty="0">
                <a:latin typeface="Open Sans Light"/>
              </a:rPr>
              <a:t> </a:t>
            </a:r>
            <a:r>
              <a:rPr lang="en-US" sz="1400" dirty="0" err="1">
                <a:latin typeface="Open Sans Light"/>
              </a:rPr>
              <a:t>Bayaran</a:t>
            </a:r>
            <a:endParaRPr lang="en-US" sz="1400" dirty="0">
              <a:latin typeface="Open Sans Light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82882" y="4721658"/>
            <a:ext cx="2625557" cy="245809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Open Sans Light"/>
              </a:rPr>
              <a:t>H0171900</a:t>
            </a:r>
          </a:p>
        </p:txBody>
      </p:sp>
      <p:sp>
        <p:nvSpPr>
          <p:cNvPr id="51" name="Isosceles Triangle 50"/>
          <p:cNvSpPr/>
          <p:nvPr/>
        </p:nvSpPr>
        <p:spPr>
          <a:xfrm rot="5400000">
            <a:off x="2397812" y="3080916"/>
            <a:ext cx="3718772" cy="939232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5073445" y="1691147"/>
            <a:ext cx="2684207" cy="3718772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2" name="Rounded Rectangle 51"/>
          <p:cNvSpPr/>
          <p:nvPr/>
        </p:nvSpPr>
        <p:spPr>
          <a:xfrm>
            <a:off x="8669593" y="1672559"/>
            <a:ext cx="2684207" cy="37373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76568" y="3293809"/>
            <a:ext cx="2153264" cy="52110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latin typeface="Open Sans Light" panose="020B0306030504020204"/>
              </a:rPr>
              <a:t>Titik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lesen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atau</a:t>
            </a:r>
            <a:r>
              <a:rPr lang="en-US" sz="1400" dirty="0">
                <a:latin typeface="Open Sans Light" panose="020B0306030504020204"/>
              </a:rPr>
              <a:t> permit </a:t>
            </a:r>
            <a:r>
              <a:rPr lang="en-US" sz="1400" dirty="0" err="1">
                <a:latin typeface="Open Sans Light" panose="020B0306030504020204"/>
              </a:rPr>
              <a:t>dikeluarkan</a:t>
            </a:r>
            <a:endParaRPr lang="en-US" sz="1400" dirty="0">
              <a:latin typeface="Open Sans Light" panose="020B0306030504020204"/>
            </a:endParaRPr>
          </a:p>
        </p:txBody>
      </p:sp>
      <p:sp>
        <p:nvSpPr>
          <p:cNvPr id="54" name="Freeform 30"/>
          <p:cNvSpPr>
            <a:spLocks noEditPoints="1"/>
          </p:cNvSpPr>
          <p:nvPr/>
        </p:nvSpPr>
        <p:spPr bwMode="auto">
          <a:xfrm>
            <a:off x="5187979" y="3398945"/>
            <a:ext cx="321538" cy="310835"/>
          </a:xfrm>
          <a:custGeom>
            <a:avLst/>
            <a:gdLst>
              <a:gd name="T0" fmla="*/ 26 w 105"/>
              <a:gd name="T1" fmla="*/ 7 h 105"/>
              <a:gd name="T2" fmla="*/ 52 w 105"/>
              <a:gd name="T3" fmla="*/ 0 h 105"/>
              <a:gd name="T4" fmla="*/ 78 w 105"/>
              <a:gd name="T5" fmla="*/ 7 h 105"/>
              <a:gd name="T6" fmla="*/ 98 w 105"/>
              <a:gd name="T7" fmla="*/ 26 h 105"/>
              <a:gd name="T8" fmla="*/ 105 w 105"/>
              <a:gd name="T9" fmla="*/ 52 h 105"/>
              <a:gd name="T10" fmla="*/ 98 w 105"/>
              <a:gd name="T11" fmla="*/ 79 h 105"/>
              <a:gd name="T12" fmla="*/ 78 w 105"/>
              <a:gd name="T13" fmla="*/ 98 h 105"/>
              <a:gd name="T14" fmla="*/ 52 w 105"/>
              <a:gd name="T15" fmla="*/ 105 h 105"/>
              <a:gd name="T16" fmla="*/ 26 w 105"/>
              <a:gd name="T17" fmla="*/ 98 h 105"/>
              <a:gd name="T18" fmla="*/ 7 w 105"/>
              <a:gd name="T19" fmla="*/ 79 h 105"/>
              <a:gd name="T20" fmla="*/ 0 w 105"/>
              <a:gd name="T21" fmla="*/ 52 h 105"/>
              <a:gd name="T22" fmla="*/ 7 w 105"/>
              <a:gd name="T23" fmla="*/ 26 h 105"/>
              <a:gd name="T24" fmla="*/ 26 w 105"/>
              <a:gd name="T25" fmla="*/ 7 h 105"/>
              <a:gd name="T26" fmla="*/ 44 w 105"/>
              <a:gd name="T27" fmla="*/ 87 h 105"/>
              <a:gd name="T28" fmla="*/ 79 w 105"/>
              <a:gd name="T29" fmla="*/ 52 h 105"/>
              <a:gd name="T30" fmla="*/ 44 w 105"/>
              <a:gd name="T31" fmla="*/ 18 h 105"/>
              <a:gd name="T32" fmla="*/ 31 w 105"/>
              <a:gd name="T33" fmla="*/ 30 h 105"/>
              <a:gd name="T34" fmla="*/ 53 w 105"/>
              <a:gd name="T35" fmla="*/ 52 h 105"/>
              <a:gd name="T36" fmla="*/ 31 w 105"/>
              <a:gd name="T37" fmla="*/ 75 h 105"/>
              <a:gd name="T38" fmla="*/ 44 w 105"/>
              <a:gd name="T39" fmla="*/ 87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5" h="105">
                <a:moveTo>
                  <a:pt x="26" y="7"/>
                </a:moveTo>
                <a:cubicBezTo>
                  <a:pt x="34" y="3"/>
                  <a:pt x="43" y="0"/>
                  <a:pt x="52" y="0"/>
                </a:cubicBezTo>
                <a:cubicBezTo>
                  <a:pt x="62" y="0"/>
                  <a:pt x="70" y="3"/>
                  <a:pt x="78" y="7"/>
                </a:cubicBezTo>
                <a:cubicBezTo>
                  <a:pt x="86" y="12"/>
                  <a:pt x="93" y="18"/>
                  <a:pt x="98" y="26"/>
                </a:cubicBezTo>
                <a:cubicBezTo>
                  <a:pt x="102" y="34"/>
                  <a:pt x="105" y="43"/>
                  <a:pt x="105" y="52"/>
                </a:cubicBezTo>
                <a:cubicBezTo>
                  <a:pt x="105" y="62"/>
                  <a:pt x="102" y="71"/>
                  <a:pt x="98" y="79"/>
                </a:cubicBezTo>
                <a:cubicBezTo>
                  <a:pt x="93" y="87"/>
                  <a:pt x="86" y="93"/>
                  <a:pt x="78" y="98"/>
                </a:cubicBezTo>
                <a:cubicBezTo>
                  <a:pt x="70" y="102"/>
                  <a:pt x="62" y="105"/>
                  <a:pt x="52" y="105"/>
                </a:cubicBezTo>
                <a:cubicBezTo>
                  <a:pt x="43" y="105"/>
                  <a:pt x="34" y="102"/>
                  <a:pt x="26" y="98"/>
                </a:cubicBezTo>
                <a:cubicBezTo>
                  <a:pt x="18" y="93"/>
                  <a:pt x="11" y="87"/>
                  <a:pt x="7" y="79"/>
                </a:cubicBezTo>
                <a:cubicBezTo>
                  <a:pt x="2" y="71"/>
                  <a:pt x="0" y="62"/>
                  <a:pt x="0" y="52"/>
                </a:cubicBezTo>
                <a:cubicBezTo>
                  <a:pt x="0" y="43"/>
                  <a:pt x="2" y="34"/>
                  <a:pt x="7" y="26"/>
                </a:cubicBezTo>
                <a:cubicBezTo>
                  <a:pt x="11" y="18"/>
                  <a:pt x="18" y="12"/>
                  <a:pt x="26" y="7"/>
                </a:cubicBezTo>
                <a:close/>
                <a:moveTo>
                  <a:pt x="44" y="87"/>
                </a:moveTo>
                <a:cubicBezTo>
                  <a:pt x="79" y="52"/>
                  <a:pt x="79" y="52"/>
                  <a:pt x="79" y="52"/>
                </a:cubicBezTo>
                <a:cubicBezTo>
                  <a:pt x="44" y="18"/>
                  <a:pt x="44" y="18"/>
                  <a:pt x="44" y="18"/>
                </a:cubicBezTo>
                <a:cubicBezTo>
                  <a:pt x="31" y="30"/>
                  <a:pt x="31" y="30"/>
                  <a:pt x="31" y="30"/>
                </a:cubicBezTo>
                <a:cubicBezTo>
                  <a:pt x="53" y="52"/>
                  <a:pt x="53" y="52"/>
                  <a:pt x="53" y="52"/>
                </a:cubicBezTo>
                <a:cubicBezTo>
                  <a:pt x="31" y="75"/>
                  <a:pt x="31" y="75"/>
                  <a:pt x="31" y="75"/>
                </a:cubicBezTo>
                <a:lnTo>
                  <a:pt x="44" y="87"/>
                </a:lnTo>
                <a:close/>
              </a:path>
            </a:pathLst>
          </a:custGeom>
          <a:solidFill>
            <a:srgbClr val="66CCF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672052" y="1668417"/>
            <a:ext cx="2681748" cy="6642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Open Sans Light" panose="020B0306030504020204"/>
              </a:rPr>
              <a:t>PERAKAUNAN</a:t>
            </a:r>
          </a:p>
          <a:p>
            <a:pPr algn="ctr"/>
            <a:r>
              <a:rPr lang="en-US" dirty="0">
                <a:latin typeface="Open Sans Light" panose="020B0306030504020204"/>
              </a:rPr>
              <a:t> HASIL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073445" y="1673970"/>
            <a:ext cx="2681748" cy="6642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Open Sans Light" panose="020B0306030504020204"/>
              </a:rPr>
              <a:t>PENGIKTIRAFAN</a:t>
            </a:r>
          </a:p>
          <a:p>
            <a:pPr algn="ctr"/>
            <a:r>
              <a:rPr lang="en-US" dirty="0">
                <a:latin typeface="Open Sans Light" panose="020B0306030504020204"/>
              </a:rPr>
              <a:t> HASIL</a:t>
            </a:r>
          </a:p>
        </p:txBody>
      </p:sp>
      <p:sp>
        <p:nvSpPr>
          <p:cNvPr id="57" name="Rectangle 56"/>
          <p:cNvSpPr/>
          <p:nvPr/>
        </p:nvSpPr>
        <p:spPr>
          <a:xfrm>
            <a:off x="9040761" y="2462987"/>
            <a:ext cx="2153264" cy="26055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Pengiktirafan</a:t>
            </a:r>
            <a:endParaRPr lang="en-US" sz="1400" dirty="0">
              <a:solidFill>
                <a:schemeClr val="tx1"/>
              </a:solidFill>
              <a:latin typeface="Open Sans Light" panose="020B0306030504020204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40761" y="2766994"/>
            <a:ext cx="2153264" cy="52110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latin typeface="Open Sans Light" panose="020B0306030504020204"/>
              </a:rPr>
              <a:t>Dt </a:t>
            </a:r>
            <a:r>
              <a:rPr lang="en-US" sz="1400" dirty="0" err="1">
                <a:latin typeface="Open Sans Light" panose="020B0306030504020204"/>
              </a:rPr>
              <a:t>Akaun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Belum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Terima</a:t>
            </a:r>
            <a:r>
              <a:rPr lang="en-US" sz="1400" dirty="0">
                <a:latin typeface="Open Sans Light" panose="020B0306030504020204"/>
              </a:rPr>
              <a:t> [A01] </a:t>
            </a:r>
          </a:p>
          <a:p>
            <a:r>
              <a:rPr lang="en-US" sz="1400" dirty="0">
                <a:latin typeface="Open Sans Light" panose="020B0306030504020204"/>
              </a:rPr>
              <a:t>  </a:t>
            </a:r>
            <a:r>
              <a:rPr lang="en-US" sz="1400" dirty="0" err="1">
                <a:latin typeface="Open Sans Light" panose="020B0306030504020204"/>
              </a:rPr>
              <a:t>Kt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Hasil</a:t>
            </a:r>
            <a:r>
              <a:rPr lang="en-US" sz="1400" dirty="0">
                <a:latin typeface="Open Sans Light" panose="020B0306030504020204"/>
              </a:rPr>
              <a:t> [H01]</a:t>
            </a:r>
          </a:p>
        </p:txBody>
      </p:sp>
      <p:sp>
        <p:nvSpPr>
          <p:cNvPr id="60" name="Rectangle 59"/>
          <p:cNvSpPr/>
          <p:nvPr/>
        </p:nvSpPr>
        <p:spPr>
          <a:xfrm>
            <a:off x="9040761" y="3649629"/>
            <a:ext cx="2153264" cy="7030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Penyediaan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Penyata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Pemungut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–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Terimaan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Sebenar</a:t>
            </a:r>
            <a:endParaRPr lang="en-US" sz="1400" dirty="0">
              <a:solidFill>
                <a:schemeClr val="tx1"/>
              </a:solidFill>
              <a:latin typeface="Open Sans Light" panose="020B0306030504020204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9040761" y="4394214"/>
            <a:ext cx="2153264" cy="52110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latin typeface="Open Sans Light" panose="020B0306030504020204"/>
              </a:rPr>
              <a:t>Dipertanggung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ke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kod</a:t>
            </a:r>
            <a:r>
              <a:rPr lang="en-US" sz="1400" dirty="0">
                <a:latin typeface="Open Sans Light" panose="020B0306030504020204"/>
              </a:rPr>
              <a:t> ABT </a:t>
            </a:r>
            <a:r>
              <a:rPr lang="en-US" sz="1400" dirty="0" err="1">
                <a:latin typeface="Open Sans Light" panose="020B0306030504020204"/>
              </a:rPr>
              <a:t>berkaitan</a:t>
            </a:r>
            <a:r>
              <a:rPr lang="en-US" sz="1400" dirty="0">
                <a:latin typeface="Open Sans Light" panose="020B0306030504020204"/>
              </a:rPr>
              <a:t> [A01]</a:t>
            </a:r>
          </a:p>
        </p:txBody>
      </p:sp>
      <p:sp>
        <p:nvSpPr>
          <p:cNvPr id="35" name="Rectangle 34"/>
          <p:cNvSpPr/>
          <p:nvPr/>
        </p:nvSpPr>
        <p:spPr>
          <a:xfrm>
            <a:off x="982882" y="1134737"/>
            <a:ext cx="3500628" cy="4728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Open Sans Light"/>
              </a:rPr>
              <a:t>LESEN, BAYARAN PENDAFTARAN &amp; PERMIT</a:t>
            </a:r>
          </a:p>
        </p:txBody>
      </p:sp>
    </p:spTree>
    <p:extLst>
      <p:ext uri="{BB962C8B-B14F-4D97-AF65-F5344CB8AC3E}">
        <p14:creationId xmlns:p14="http://schemas.microsoft.com/office/powerpoint/2010/main" val="3144523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 descr="Commercial Property Clip Art at Clker.com - vector clip art online, royalty 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0" descr="Property Plant Equipments Images, Stock Photos &amp; Vectors | Shutte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8" descr="Construction site equipment vector Free vector in Encapsulated PostScript  eps ( .eps ) vector illustration graphic art design format format for free  download 964.74KB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6437376"/>
            <a:ext cx="905256" cy="420624"/>
          </a:xfrm>
          <a:prstGeom prst="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92714" y="6437376"/>
            <a:ext cx="11209118" cy="420624"/>
          </a:xfrm>
          <a:prstGeom prst="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MPSAS 23 –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Daripada</a:t>
            </a:r>
            <a:r>
              <a:rPr lang="en-US" b="1" dirty="0"/>
              <a:t> </a:t>
            </a:r>
            <a:r>
              <a:rPr lang="en-US" b="1" dirty="0" err="1"/>
              <a:t>Urusniaga</a:t>
            </a:r>
            <a:r>
              <a:rPr lang="en-US" b="1" dirty="0"/>
              <a:t> </a:t>
            </a:r>
            <a:r>
              <a:rPr lang="en-US" b="1" dirty="0" err="1"/>
              <a:t>Pertukaran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82882" y="3165989"/>
            <a:ext cx="2625557" cy="83003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Open Sans Light"/>
              </a:rPr>
              <a:t>Denda</a:t>
            </a:r>
            <a:endParaRPr lang="en-US" sz="1400" dirty="0">
              <a:latin typeface="Open Sans Light"/>
            </a:endParaRPr>
          </a:p>
          <a:p>
            <a:pPr algn="ctr"/>
            <a:r>
              <a:rPr lang="en-US" sz="1400" dirty="0" err="1">
                <a:latin typeface="Open Sans Light"/>
              </a:rPr>
              <a:t>Rampasan</a:t>
            </a:r>
            <a:endParaRPr lang="en-US" sz="1400" dirty="0">
              <a:latin typeface="Open Sans Ligh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82882" y="2920180"/>
            <a:ext cx="2625557" cy="245809"/>
          </a:xfrm>
          <a:prstGeom prst="rect">
            <a:avLst/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Open Sans Light"/>
              </a:rPr>
              <a:t>H0176100</a:t>
            </a:r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3827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Arial Narrow" panose="020B0606020202030204" pitchFamily="34" charset="0"/>
              </a:rPr>
              <a:t>PENGIKTIRAFAN HASIL BUKAN PERTUKARAN</a:t>
            </a:r>
          </a:p>
        </p:txBody>
      </p:sp>
      <p:sp>
        <p:nvSpPr>
          <p:cNvPr id="51" name="Isosceles Triangle 50"/>
          <p:cNvSpPr/>
          <p:nvPr/>
        </p:nvSpPr>
        <p:spPr>
          <a:xfrm rot="5400000">
            <a:off x="2397812" y="3080916"/>
            <a:ext cx="3718772" cy="939232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5073445" y="1691147"/>
            <a:ext cx="2684207" cy="3718772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2" name="Rounded Rectangle 51"/>
          <p:cNvSpPr/>
          <p:nvPr/>
        </p:nvSpPr>
        <p:spPr>
          <a:xfrm>
            <a:off x="8669593" y="1672559"/>
            <a:ext cx="2684207" cy="37373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76568" y="2802195"/>
            <a:ext cx="2153264" cy="52110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latin typeface="Open Sans Light" panose="020B0306030504020204"/>
              </a:rPr>
              <a:t>Titik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denda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atau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penalti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dikenakan</a:t>
            </a:r>
            <a:endParaRPr lang="en-US" sz="1400" dirty="0">
              <a:latin typeface="Open Sans Light" panose="020B0306030504020204"/>
            </a:endParaRPr>
          </a:p>
        </p:txBody>
      </p:sp>
      <p:sp>
        <p:nvSpPr>
          <p:cNvPr id="54" name="Freeform 30"/>
          <p:cNvSpPr>
            <a:spLocks noEditPoints="1"/>
          </p:cNvSpPr>
          <p:nvPr/>
        </p:nvSpPr>
        <p:spPr bwMode="auto">
          <a:xfrm>
            <a:off x="5187979" y="2907331"/>
            <a:ext cx="321538" cy="310835"/>
          </a:xfrm>
          <a:custGeom>
            <a:avLst/>
            <a:gdLst>
              <a:gd name="T0" fmla="*/ 26 w 105"/>
              <a:gd name="T1" fmla="*/ 7 h 105"/>
              <a:gd name="T2" fmla="*/ 52 w 105"/>
              <a:gd name="T3" fmla="*/ 0 h 105"/>
              <a:gd name="T4" fmla="*/ 78 w 105"/>
              <a:gd name="T5" fmla="*/ 7 h 105"/>
              <a:gd name="T6" fmla="*/ 98 w 105"/>
              <a:gd name="T7" fmla="*/ 26 h 105"/>
              <a:gd name="T8" fmla="*/ 105 w 105"/>
              <a:gd name="T9" fmla="*/ 52 h 105"/>
              <a:gd name="T10" fmla="*/ 98 w 105"/>
              <a:gd name="T11" fmla="*/ 79 h 105"/>
              <a:gd name="T12" fmla="*/ 78 w 105"/>
              <a:gd name="T13" fmla="*/ 98 h 105"/>
              <a:gd name="T14" fmla="*/ 52 w 105"/>
              <a:gd name="T15" fmla="*/ 105 h 105"/>
              <a:gd name="T16" fmla="*/ 26 w 105"/>
              <a:gd name="T17" fmla="*/ 98 h 105"/>
              <a:gd name="T18" fmla="*/ 7 w 105"/>
              <a:gd name="T19" fmla="*/ 79 h 105"/>
              <a:gd name="T20" fmla="*/ 0 w 105"/>
              <a:gd name="T21" fmla="*/ 52 h 105"/>
              <a:gd name="T22" fmla="*/ 7 w 105"/>
              <a:gd name="T23" fmla="*/ 26 h 105"/>
              <a:gd name="T24" fmla="*/ 26 w 105"/>
              <a:gd name="T25" fmla="*/ 7 h 105"/>
              <a:gd name="T26" fmla="*/ 44 w 105"/>
              <a:gd name="T27" fmla="*/ 87 h 105"/>
              <a:gd name="T28" fmla="*/ 79 w 105"/>
              <a:gd name="T29" fmla="*/ 52 h 105"/>
              <a:gd name="T30" fmla="*/ 44 w 105"/>
              <a:gd name="T31" fmla="*/ 18 h 105"/>
              <a:gd name="T32" fmla="*/ 31 w 105"/>
              <a:gd name="T33" fmla="*/ 30 h 105"/>
              <a:gd name="T34" fmla="*/ 53 w 105"/>
              <a:gd name="T35" fmla="*/ 52 h 105"/>
              <a:gd name="T36" fmla="*/ 31 w 105"/>
              <a:gd name="T37" fmla="*/ 75 h 105"/>
              <a:gd name="T38" fmla="*/ 44 w 105"/>
              <a:gd name="T39" fmla="*/ 87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5" h="105">
                <a:moveTo>
                  <a:pt x="26" y="7"/>
                </a:moveTo>
                <a:cubicBezTo>
                  <a:pt x="34" y="3"/>
                  <a:pt x="43" y="0"/>
                  <a:pt x="52" y="0"/>
                </a:cubicBezTo>
                <a:cubicBezTo>
                  <a:pt x="62" y="0"/>
                  <a:pt x="70" y="3"/>
                  <a:pt x="78" y="7"/>
                </a:cubicBezTo>
                <a:cubicBezTo>
                  <a:pt x="86" y="12"/>
                  <a:pt x="93" y="18"/>
                  <a:pt x="98" y="26"/>
                </a:cubicBezTo>
                <a:cubicBezTo>
                  <a:pt x="102" y="34"/>
                  <a:pt x="105" y="43"/>
                  <a:pt x="105" y="52"/>
                </a:cubicBezTo>
                <a:cubicBezTo>
                  <a:pt x="105" y="62"/>
                  <a:pt x="102" y="71"/>
                  <a:pt x="98" y="79"/>
                </a:cubicBezTo>
                <a:cubicBezTo>
                  <a:pt x="93" y="87"/>
                  <a:pt x="86" y="93"/>
                  <a:pt x="78" y="98"/>
                </a:cubicBezTo>
                <a:cubicBezTo>
                  <a:pt x="70" y="102"/>
                  <a:pt x="62" y="105"/>
                  <a:pt x="52" y="105"/>
                </a:cubicBezTo>
                <a:cubicBezTo>
                  <a:pt x="43" y="105"/>
                  <a:pt x="34" y="102"/>
                  <a:pt x="26" y="98"/>
                </a:cubicBezTo>
                <a:cubicBezTo>
                  <a:pt x="18" y="93"/>
                  <a:pt x="11" y="87"/>
                  <a:pt x="7" y="79"/>
                </a:cubicBezTo>
                <a:cubicBezTo>
                  <a:pt x="2" y="71"/>
                  <a:pt x="0" y="62"/>
                  <a:pt x="0" y="52"/>
                </a:cubicBezTo>
                <a:cubicBezTo>
                  <a:pt x="0" y="43"/>
                  <a:pt x="2" y="34"/>
                  <a:pt x="7" y="26"/>
                </a:cubicBezTo>
                <a:cubicBezTo>
                  <a:pt x="11" y="18"/>
                  <a:pt x="18" y="12"/>
                  <a:pt x="26" y="7"/>
                </a:cubicBezTo>
                <a:close/>
                <a:moveTo>
                  <a:pt x="44" y="87"/>
                </a:moveTo>
                <a:cubicBezTo>
                  <a:pt x="79" y="52"/>
                  <a:pt x="79" y="52"/>
                  <a:pt x="79" y="52"/>
                </a:cubicBezTo>
                <a:cubicBezTo>
                  <a:pt x="44" y="18"/>
                  <a:pt x="44" y="18"/>
                  <a:pt x="44" y="18"/>
                </a:cubicBezTo>
                <a:cubicBezTo>
                  <a:pt x="31" y="30"/>
                  <a:pt x="31" y="30"/>
                  <a:pt x="31" y="30"/>
                </a:cubicBezTo>
                <a:cubicBezTo>
                  <a:pt x="53" y="52"/>
                  <a:pt x="53" y="52"/>
                  <a:pt x="53" y="52"/>
                </a:cubicBezTo>
                <a:cubicBezTo>
                  <a:pt x="31" y="75"/>
                  <a:pt x="31" y="75"/>
                  <a:pt x="31" y="75"/>
                </a:cubicBezTo>
                <a:lnTo>
                  <a:pt x="44" y="87"/>
                </a:lnTo>
                <a:close/>
              </a:path>
            </a:pathLst>
          </a:custGeom>
          <a:solidFill>
            <a:srgbClr val="66CCF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672052" y="1668417"/>
            <a:ext cx="2681748" cy="6642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Open Sans Light" panose="020B0306030504020204"/>
              </a:rPr>
              <a:t>PERAKAUNAN</a:t>
            </a:r>
          </a:p>
          <a:p>
            <a:pPr algn="ctr"/>
            <a:r>
              <a:rPr lang="en-US" dirty="0">
                <a:latin typeface="Open Sans Light" panose="020B0306030504020204"/>
              </a:rPr>
              <a:t> HASIL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073445" y="1673970"/>
            <a:ext cx="2681748" cy="6642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Open Sans Light" panose="020B0306030504020204"/>
              </a:rPr>
              <a:t>PENGIKTIRAFAN</a:t>
            </a:r>
          </a:p>
          <a:p>
            <a:pPr algn="ctr"/>
            <a:r>
              <a:rPr lang="en-US" dirty="0">
                <a:latin typeface="Open Sans Light" panose="020B0306030504020204"/>
              </a:rPr>
              <a:t> HASIL</a:t>
            </a:r>
          </a:p>
        </p:txBody>
      </p:sp>
      <p:sp>
        <p:nvSpPr>
          <p:cNvPr id="57" name="Rectangle 56"/>
          <p:cNvSpPr/>
          <p:nvPr/>
        </p:nvSpPr>
        <p:spPr>
          <a:xfrm>
            <a:off x="9040761" y="2462987"/>
            <a:ext cx="2153264" cy="26055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Pengiktirafan</a:t>
            </a:r>
            <a:endParaRPr lang="en-US" sz="1400" dirty="0">
              <a:solidFill>
                <a:schemeClr val="tx1"/>
              </a:solidFill>
              <a:latin typeface="Open Sans Light" panose="020B0306030504020204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40761" y="2766994"/>
            <a:ext cx="2153264" cy="52110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latin typeface="Open Sans Light" panose="020B0306030504020204"/>
              </a:rPr>
              <a:t>Dt </a:t>
            </a:r>
            <a:r>
              <a:rPr lang="en-US" sz="1400" dirty="0" err="1">
                <a:latin typeface="Open Sans Light" panose="020B0306030504020204"/>
              </a:rPr>
              <a:t>Akaun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Belum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Terima</a:t>
            </a:r>
            <a:r>
              <a:rPr lang="en-US" sz="1400" dirty="0">
                <a:latin typeface="Open Sans Light" panose="020B0306030504020204"/>
              </a:rPr>
              <a:t> [A01] </a:t>
            </a:r>
          </a:p>
          <a:p>
            <a:r>
              <a:rPr lang="en-US" sz="1400" dirty="0">
                <a:latin typeface="Open Sans Light" panose="020B0306030504020204"/>
              </a:rPr>
              <a:t>  </a:t>
            </a:r>
            <a:r>
              <a:rPr lang="en-US" sz="1400" dirty="0" err="1">
                <a:latin typeface="Open Sans Light" panose="020B0306030504020204"/>
              </a:rPr>
              <a:t>Kt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Hasil</a:t>
            </a:r>
            <a:r>
              <a:rPr lang="en-US" sz="1400" dirty="0">
                <a:latin typeface="Open Sans Light" panose="020B0306030504020204"/>
              </a:rPr>
              <a:t> [H01]</a:t>
            </a:r>
          </a:p>
        </p:txBody>
      </p:sp>
      <p:sp>
        <p:nvSpPr>
          <p:cNvPr id="60" name="Rectangle 59"/>
          <p:cNvSpPr/>
          <p:nvPr/>
        </p:nvSpPr>
        <p:spPr>
          <a:xfrm>
            <a:off x="9040761" y="3649629"/>
            <a:ext cx="2153264" cy="7030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Penyediaan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Penyata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Pemungut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–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Terimaan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Sebenar</a:t>
            </a:r>
            <a:endParaRPr lang="en-US" sz="1400" dirty="0">
              <a:solidFill>
                <a:schemeClr val="tx1"/>
              </a:solidFill>
              <a:latin typeface="Open Sans Light" panose="020B0306030504020204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9040761" y="4394214"/>
            <a:ext cx="2153264" cy="52110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latin typeface="Open Sans Light" panose="020B0306030504020204"/>
              </a:rPr>
              <a:t>Dipertanggung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ke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kod</a:t>
            </a:r>
            <a:r>
              <a:rPr lang="en-US" sz="1400" dirty="0">
                <a:latin typeface="Open Sans Light" panose="020B0306030504020204"/>
              </a:rPr>
              <a:t> ABT </a:t>
            </a:r>
            <a:r>
              <a:rPr lang="en-US" sz="1400" dirty="0" err="1">
                <a:latin typeface="Open Sans Light" panose="020B0306030504020204"/>
              </a:rPr>
              <a:t>berkaitan</a:t>
            </a:r>
            <a:r>
              <a:rPr lang="en-US" sz="1400" dirty="0">
                <a:latin typeface="Open Sans Light" panose="020B0306030504020204"/>
              </a:rPr>
              <a:t> [A01]</a:t>
            </a:r>
          </a:p>
        </p:txBody>
      </p:sp>
      <p:sp>
        <p:nvSpPr>
          <p:cNvPr id="35" name="Rectangle 34"/>
          <p:cNvSpPr/>
          <p:nvPr/>
        </p:nvSpPr>
        <p:spPr>
          <a:xfrm>
            <a:off x="982882" y="1134737"/>
            <a:ext cx="3500628" cy="4728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Open Sans Light"/>
              </a:rPr>
              <a:t>DENDA &amp; HUKUMAN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476568" y="3926609"/>
            <a:ext cx="2153264" cy="52110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latin typeface="Open Sans Light" panose="020B0306030504020204"/>
              </a:rPr>
              <a:t>Terdapat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keputusan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mahkamah</a:t>
            </a:r>
            <a:endParaRPr lang="en-US" sz="1400" dirty="0">
              <a:latin typeface="Open Sans Light" panose="020B0306030504020204"/>
            </a:endParaRPr>
          </a:p>
        </p:txBody>
      </p:sp>
      <p:sp>
        <p:nvSpPr>
          <p:cNvPr id="31" name="Freeform 30"/>
          <p:cNvSpPr>
            <a:spLocks noEditPoints="1"/>
          </p:cNvSpPr>
          <p:nvPr/>
        </p:nvSpPr>
        <p:spPr bwMode="auto">
          <a:xfrm>
            <a:off x="5187979" y="4031747"/>
            <a:ext cx="321538" cy="310835"/>
          </a:xfrm>
          <a:custGeom>
            <a:avLst/>
            <a:gdLst>
              <a:gd name="T0" fmla="*/ 26 w 105"/>
              <a:gd name="T1" fmla="*/ 7 h 105"/>
              <a:gd name="T2" fmla="*/ 52 w 105"/>
              <a:gd name="T3" fmla="*/ 0 h 105"/>
              <a:gd name="T4" fmla="*/ 78 w 105"/>
              <a:gd name="T5" fmla="*/ 7 h 105"/>
              <a:gd name="T6" fmla="*/ 98 w 105"/>
              <a:gd name="T7" fmla="*/ 26 h 105"/>
              <a:gd name="T8" fmla="*/ 105 w 105"/>
              <a:gd name="T9" fmla="*/ 52 h 105"/>
              <a:gd name="T10" fmla="*/ 98 w 105"/>
              <a:gd name="T11" fmla="*/ 79 h 105"/>
              <a:gd name="T12" fmla="*/ 78 w 105"/>
              <a:gd name="T13" fmla="*/ 98 h 105"/>
              <a:gd name="T14" fmla="*/ 52 w 105"/>
              <a:gd name="T15" fmla="*/ 105 h 105"/>
              <a:gd name="T16" fmla="*/ 26 w 105"/>
              <a:gd name="T17" fmla="*/ 98 h 105"/>
              <a:gd name="T18" fmla="*/ 7 w 105"/>
              <a:gd name="T19" fmla="*/ 79 h 105"/>
              <a:gd name="T20" fmla="*/ 0 w 105"/>
              <a:gd name="T21" fmla="*/ 52 h 105"/>
              <a:gd name="T22" fmla="*/ 7 w 105"/>
              <a:gd name="T23" fmla="*/ 26 h 105"/>
              <a:gd name="T24" fmla="*/ 26 w 105"/>
              <a:gd name="T25" fmla="*/ 7 h 105"/>
              <a:gd name="T26" fmla="*/ 44 w 105"/>
              <a:gd name="T27" fmla="*/ 87 h 105"/>
              <a:gd name="T28" fmla="*/ 79 w 105"/>
              <a:gd name="T29" fmla="*/ 52 h 105"/>
              <a:gd name="T30" fmla="*/ 44 w 105"/>
              <a:gd name="T31" fmla="*/ 18 h 105"/>
              <a:gd name="T32" fmla="*/ 31 w 105"/>
              <a:gd name="T33" fmla="*/ 30 h 105"/>
              <a:gd name="T34" fmla="*/ 53 w 105"/>
              <a:gd name="T35" fmla="*/ 52 h 105"/>
              <a:gd name="T36" fmla="*/ 31 w 105"/>
              <a:gd name="T37" fmla="*/ 75 h 105"/>
              <a:gd name="T38" fmla="*/ 44 w 105"/>
              <a:gd name="T39" fmla="*/ 87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5" h="105">
                <a:moveTo>
                  <a:pt x="26" y="7"/>
                </a:moveTo>
                <a:cubicBezTo>
                  <a:pt x="34" y="3"/>
                  <a:pt x="43" y="0"/>
                  <a:pt x="52" y="0"/>
                </a:cubicBezTo>
                <a:cubicBezTo>
                  <a:pt x="62" y="0"/>
                  <a:pt x="70" y="3"/>
                  <a:pt x="78" y="7"/>
                </a:cubicBezTo>
                <a:cubicBezTo>
                  <a:pt x="86" y="12"/>
                  <a:pt x="93" y="18"/>
                  <a:pt x="98" y="26"/>
                </a:cubicBezTo>
                <a:cubicBezTo>
                  <a:pt x="102" y="34"/>
                  <a:pt x="105" y="43"/>
                  <a:pt x="105" y="52"/>
                </a:cubicBezTo>
                <a:cubicBezTo>
                  <a:pt x="105" y="62"/>
                  <a:pt x="102" y="71"/>
                  <a:pt x="98" y="79"/>
                </a:cubicBezTo>
                <a:cubicBezTo>
                  <a:pt x="93" y="87"/>
                  <a:pt x="86" y="93"/>
                  <a:pt x="78" y="98"/>
                </a:cubicBezTo>
                <a:cubicBezTo>
                  <a:pt x="70" y="102"/>
                  <a:pt x="62" y="105"/>
                  <a:pt x="52" y="105"/>
                </a:cubicBezTo>
                <a:cubicBezTo>
                  <a:pt x="43" y="105"/>
                  <a:pt x="34" y="102"/>
                  <a:pt x="26" y="98"/>
                </a:cubicBezTo>
                <a:cubicBezTo>
                  <a:pt x="18" y="93"/>
                  <a:pt x="11" y="87"/>
                  <a:pt x="7" y="79"/>
                </a:cubicBezTo>
                <a:cubicBezTo>
                  <a:pt x="2" y="71"/>
                  <a:pt x="0" y="62"/>
                  <a:pt x="0" y="52"/>
                </a:cubicBezTo>
                <a:cubicBezTo>
                  <a:pt x="0" y="43"/>
                  <a:pt x="2" y="34"/>
                  <a:pt x="7" y="26"/>
                </a:cubicBezTo>
                <a:cubicBezTo>
                  <a:pt x="11" y="18"/>
                  <a:pt x="18" y="12"/>
                  <a:pt x="26" y="7"/>
                </a:cubicBezTo>
                <a:close/>
                <a:moveTo>
                  <a:pt x="44" y="87"/>
                </a:moveTo>
                <a:cubicBezTo>
                  <a:pt x="79" y="52"/>
                  <a:pt x="79" y="52"/>
                  <a:pt x="79" y="52"/>
                </a:cubicBezTo>
                <a:cubicBezTo>
                  <a:pt x="44" y="18"/>
                  <a:pt x="44" y="18"/>
                  <a:pt x="44" y="18"/>
                </a:cubicBezTo>
                <a:cubicBezTo>
                  <a:pt x="31" y="30"/>
                  <a:pt x="31" y="30"/>
                  <a:pt x="31" y="30"/>
                </a:cubicBezTo>
                <a:cubicBezTo>
                  <a:pt x="53" y="52"/>
                  <a:pt x="53" y="52"/>
                  <a:pt x="53" y="52"/>
                </a:cubicBezTo>
                <a:cubicBezTo>
                  <a:pt x="31" y="75"/>
                  <a:pt x="31" y="75"/>
                  <a:pt x="31" y="75"/>
                </a:cubicBezTo>
                <a:lnTo>
                  <a:pt x="44" y="87"/>
                </a:lnTo>
                <a:close/>
              </a:path>
            </a:pathLst>
          </a:custGeom>
          <a:solidFill>
            <a:srgbClr val="66CCF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768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 descr="Commercial Property Clip Art at Clker.com - vector clip art online, royalty 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0" descr="Property Plant Equipments Images, Stock Photos &amp; Vectors | Shutte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8" descr="Construction site equipment vector Free vector in Encapsulated PostScript  eps ( .eps ) vector illustration graphic art design format format for free  download 964.74KB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6437376"/>
            <a:ext cx="905256" cy="420624"/>
          </a:xfrm>
          <a:prstGeom prst="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92714" y="6437376"/>
            <a:ext cx="11209118" cy="420624"/>
          </a:xfrm>
          <a:prstGeom prst="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MPSAS 23 –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Daripada</a:t>
            </a:r>
            <a:r>
              <a:rPr lang="en-US" b="1" dirty="0"/>
              <a:t> </a:t>
            </a:r>
            <a:r>
              <a:rPr lang="en-US" b="1" dirty="0" err="1"/>
              <a:t>Urusniaga</a:t>
            </a:r>
            <a:r>
              <a:rPr lang="en-US" b="1" dirty="0"/>
              <a:t> </a:t>
            </a:r>
            <a:r>
              <a:rPr lang="en-US" b="1" dirty="0" err="1"/>
              <a:t>Pertukaran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82882" y="3372466"/>
            <a:ext cx="2625557" cy="44245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Open Sans Light"/>
              </a:rPr>
              <a:t>Terimaan</a:t>
            </a:r>
            <a:r>
              <a:rPr lang="en-US" sz="1400" dirty="0">
                <a:latin typeface="Open Sans Light"/>
              </a:rPr>
              <a:t> Dari </a:t>
            </a:r>
            <a:r>
              <a:rPr lang="en-US" sz="1400" dirty="0" err="1">
                <a:latin typeface="Open Sans Light"/>
              </a:rPr>
              <a:t>Agensi</a:t>
            </a:r>
            <a:r>
              <a:rPr lang="en-US" sz="1400" dirty="0">
                <a:latin typeface="Open Sans Light"/>
              </a:rPr>
              <a:t> &amp; </a:t>
            </a:r>
            <a:r>
              <a:rPr lang="en-US" sz="1400" dirty="0" err="1">
                <a:latin typeface="Open Sans Light"/>
              </a:rPr>
              <a:t>Pelbagai</a:t>
            </a:r>
            <a:r>
              <a:rPr lang="en-US" sz="1400" dirty="0">
                <a:latin typeface="Open Sans Light"/>
              </a:rPr>
              <a:t> </a:t>
            </a:r>
            <a:r>
              <a:rPr lang="en-US" sz="1400" dirty="0" err="1">
                <a:latin typeface="Open Sans Light"/>
              </a:rPr>
              <a:t>Sumbangan</a:t>
            </a:r>
            <a:endParaRPr lang="en-US" sz="1400" dirty="0">
              <a:latin typeface="Open Sans Ligh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82882" y="3126657"/>
            <a:ext cx="2625557" cy="245809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Open Sans Light"/>
              </a:rPr>
              <a:t>H0177900</a:t>
            </a:r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3827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Arial Narrow" panose="020B0606020202030204" pitchFamily="34" charset="0"/>
              </a:rPr>
              <a:t>PENGIKTIRAFAN HASIL BUKAN PERTUKARAN</a:t>
            </a:r>
          </a:p>
        </p:txBody>
      </p:sp>
      <p:sp>
        <p:nvSpPr>
          <p:cNvPr id="51" name="Isosceles Triangle 50"/>
          <p:cNvSpPr/>
          <p:nvPr/>
        </p:nvSpPr>
        <p:spPr>
          <a:xfrm rot="5400000">
            <a:off x="2397812" y="3080916"/>
            <a:ext cx="3718772" cy="939232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5073445" y="1691147"/>
            <a:ext cx="2684207" cy="3718772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2" name="Rounded Rectangle 51"/>
          <p:cNvSpPr/>
          <p:nvPr/>
        </p:nvSpPr>
        <p:spPr>
          <a:xfrm>
            <a:off x="8669593" y="1672559"/>
            <a:ext cx="2684207" cy="37373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76568" y="2595717"/>
            <a:ext cx="2153264" cy="127819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latin typeface="Open Sans Light" panose="020B0306030504020204"/>
              </a:rPr>
              <a:t>Titik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manfaat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ekonomi</a:t>
            </a:r>
            <a:r>
              <a:rPr lang="en-US" sz="1400" dirty="0">
                <a:latin typeface="Open Sans Light" panose="020B0306030504020204"/>
              </a:rPr>
              <a:t> masa </a:t>
            </a:r>
            <a:r>
              <a:rPr lang="en-US" sz="1400" dirty="0" err="1">
                <a:latin typeface="Open Sans Light" panose="020B0306030504020204"/>
              </a:rPr>
              <a:t>hadapan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atau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perkhidmatan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aliran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potensi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kepada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entiti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dan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nilai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saksama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boleh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diukur</a:t>
            </a:r>
            <a:endParaRPr lang="en-US" sz="1400" dirty="0">
              <a:latin typeface="Open Sans Light" panose="020B0306030504020204"/>
            </a:endParaRPr>
          </a:p>
        </p:txBody>
      </p:sp>
      <p:sp>
        <p:nvSpPr>
          <p:cNvPr id="54" name="Freeform 30"/>
          <p:cNvSpPr>
            <a:spLocks noEditPoints="1"/>
          </p:cNvSpPr>
          <p:nvPr/>
        </p:nvSpPr>
        <p:spPr bwMode="auto">
          <a:xfrm>
            <a:off x="5187979" y="2700853"/>
            <a:ext cx="321538" cy="310835"/>
          </a:xfrm>
          <a:custGeom>
            <a:avLst/>
            <a:gdLst>
              <a:gd name="T0" fmla="*/ 26 w 105"/>
              <a:gd name="T1" fmla="*/ 7 h 105"/>
              <a:gd name="T2" fmla="*/ 52 w 105"/>
              <a:gd name="T3" fmla="*/ 0 h 105"/>
              <a:gd name="T4" fmla="*/ 78 w 105"/>
              <a:gd name="T5" fmla="*/ 7 h 105"/>
              <a:gd name="T6" fmla="*/ 98 w 105"/>
              <a:gd name="T7" fmla="*/ 26 h 105"/>
              <a:gd name="T8" fmla="*/ 105 w 105"/>
              <a:gd name="T9" fmla="*/ 52 h 105"/>
              <a:gd name="T10" fmla="*/ 98 w 105"/>
              <a:gd name="T11" fmla="*/ 79 h 105"/>
              <a:gd name="T12" fmla="*/ 78 w 105"/>
              <a:gd name="T13" fmla="*/ 98 h 105"/>
              <a:gd name="T14" fmla="*/ 52 w 105"/>
              <a:gd name="T15" fmla="*/ 105 h 105"/>
              <a:gd name="T16" fmla="*/ 26 w 105"/>
              <a:gd name="T17" fmla="*/ 98 h 105"/>
              <a:gd name="T18" fmla="*/ 7 w 105"/>
              <a:gd name="T19" fmla="*/ 79 h 105"/>
              <a:gd name="T20" fmla="*/ 0 w 105"/>
              <a:gd name="T21" fmla="*/ 52 h 105"/>
              <a:gd name="T22" fmla="*/ 7 w 105"/>
              <a:gd name="T23" fmla="*/ 26 h 105"/>
              <a:gd name="T24" fmla="*/ 26 w 105"/>
              <a:gd name="T25" fmla="*/ 7 h 105"/>
              <a:gd name="T26" fmla="*/ 44 w 105"/>
              <a:gd name="T27" fmla="*/ 87 h 105"/>
              <a:gd name="T28" fmla="*/ 79 w 105"/>
              <a:gd name="T29" fmla="*/ 52 h 105"/>
              <a:gd name="T30" fmla="*/ 44 w 105"/>
              <a:gd name="T31" fmla="*/ 18 h 105"/>
              <a:gd name="T32" fmla="*/ 31 w 105"/>
              <a:gd name="T33" fmla="*/ 30 h 105"/>
              <a:gd name="T34" fmla="*/ 53 w 105"/>
              <a:gd name="T35" fmla="*/ 52 h 105"/>
              <a:gd name="T36" fmla="*/ 31 w 105"/>
              <a:gd name="T37" fmla="*/ 75 h 105"/>
              <a:gd name="T38" fmla="*/ 44 w 105"/>
              <a:gd name="T39" fmla="*/ 87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5" h="105">
                <a:moveTo>
                  <a:pt x="26" y="7"/>
                </a:moveTo>
                <a:cubicBezTo>
                  <a:pt x="34" y="3"/>
                  <a:pt x="43" y="0"/>
                  <a:pt x="52" y="0"/>
                </a:cubicBezTo>
                <a:cubicBezTo>
                  <a:pt x="62" y="0"/>
                  <a:pt x="70" y="3"/>
                  <a:pt x="78" y="7"/>
                </a:cubicBezTo>
                <a:cubicBezTo>
                  <a:pt x="86" y="12"/>
                  <a:pt x="93" y="18"/>
                  <a:pt x="98" y="26"/>
                </a:cubicBezTo>
                <a:cubicBezTo>
                  <a:pt x="102" y="34"/>
                  <a:pt x="105" y="43"/>
                  <a:pt x="105" y="52"/>
                </a:cubicBezTo>
                <a:cubicBezTo>
                  <a:pt x="105" y="62"/>
                  <a:pt x="102" y="71"/>
                  <a:pt x="98" y="79"/>
                </a:cubicBezTo>
                <a:cubicBezTo>
                  <a:pt x="93" y="87"/>
                  <a:pt x="86" y="93"/>
                  <a:pt x="78" y="98"/>
                </a:cubicBezTo>
                <a:cubicBezTo>
                  <a:pt x="70" y="102"/>
                  <a:pt x="62" y="105"/>
                  <a:pt x="52" y="105"/>
                </a:cubicBezTo>
                <a:cubicBezTo>
                  <a:pt x="43" y="105"/>
                  <a:pt x="34" y="102"/>
                  <a:pt x="26" y="98"/>
                </a:cubicBezTo>
                <a:cubicBezTo>
                  <a:pt x="18" y="93"/>
                  <a:pt x="11" y="87"/>
                  <a:pt x="7" y="79"/>
                </a:cubicBezTo>
                <a:cubicBezTo>
                  <a:pt x="2" y="71"/>
                  <a:pt x="0" y="62"/>
                  <a:pt x="0" y="52"/>
                </a:cubicBezTo>
                <a:cubicBezTo>
                  <a:pt x="0" y="43"/>
                  <a:pt x="2" y="34"/>
                  <a:pt x="7" y="26"/>
                </a:cubicBezTo>
                <a:cubicBezTo>
                  <a:pt x="11" y="18"/>
                  <a:pt x="18" y="12"/>
                  <a:pt x="26" y="7"/>
                </a:cubicBezTo>
                <a:close/>
                <a:moveTo>
                  <a:pt x="44" y="87"/>
                </a:moveTo>
                <a:cubicBezTo>
                  <a:pt x="79" y="52"/>
                  <a:pt x="79" y="52"/>
                  <a:pt x="79" y="52"/>
                </a:cubicBezTo>
                <a:cubicBezTo>
                  <a:pt x="44" y="18"/>
                  <a:pt x="44" y="18"/>
                  <a:pt x="44" y="18"/>
                </a:cubicBezTo>
                <a:cubicBezTo>
                  <a:pt x="31" y="30"/>
                  <a:pt x="31" y="30"/>
                  <a:pt x="31" y="30"/>
                </a:cubicBezTo>
                <a:cubicBezTo>
                  <a:pt x="53" y="52"/>
                  <a:pt x="53" y="52"/>
                  <a:pt x="53" y="52"/>
                </a:cubicBezTo>
                <a:cubicBezTo>
                  <a:pt x="31" y="75"/>
                  <a:pt x="31" y="75"/>
                  <a:pt x="31" y="75"/>
                </a:cubicBezTo>
                <a:lnTo>
                  <a:pt x="44" y="87"/>
                </a:lnTo>
                <a:close/>
              </a:path>
            </a:pathLst>
          </a:custGeom>
          <a:solidFill>
            <a:srgbClr val="66CCF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672052" y="1668417"/>
            <a:ext cx="2681748" cy="6642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Open Sans Light" panose="020B0306030504020204"/>
              </a:rPr>
              <a:t>PERAKAUNAN</a:t>
            </a:r>
          </a:p>
          <a:p>
            <a:pPr algn="ctr"/>
            <a:r>
              <a:rPr lang="en-US" dirty="0">
                <a:latin typeface="Open Sans Light" panose="020B0306030504020204"/>
              </a:rPr>
              <a:t> HASIL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073445" y="1673970"/>
            <a:ext cx="2681748" cy="6642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Open Sans Light" panose="020B0306030504020204"/>
              </a:rPr>
              <a:t>PENGIKTIRAFAN</a:t>
            </a:r>
          </a:p>
          <a:p>
            <a:pPr algn="ctr"/>
            <a:r>
              <a:rPr lang="en-US" dirty="0">
                <a:latin typeface="Open Sans Light" panose="020B0306030504020204"/>
              </a:rPr>
              <a:t> HASIL</a:t>
            </a:r>
          </a:p>
        </p:txBody>
      </p:sp>
      <p:sp>
        <p:nvSpPr>
          <p:cNvPr id="57" name="Rectangle 56"/>
          <p:cNvSpPr/>
          <p:nvPr/>
        </p:nvSpPr>
        <p:spPr>
          <a:xfrm>
            <a:off x="9040761" y="2462987"/>
            <a:ext cx="2153264" cy="26055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Pengiktirafan</a:t>
            </a:r>
            <a:endParaRPr lang="en-US" sz="1400" dirty="0">
              <a:solidFill>
                <a:schemeClr val="tx1"/>
              </a:solidFill>
              <a:latin typeface="Open Sans Light" panose="020B0306030504020204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40761" y="2766994"/>
            <a:ext cx="2153264" cy="52110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latin typeface="Open Sans Light" panose="020B0306030504020204"/>
              </a:rPr>
              <a:t>Dt </a:t>
            </a:r>
            <a:r>
              <a:rPr lang="en-US" sz="1400" dirty="0" err="1">
                <a:latin typeface="Open Sans Light" panose="020B0306030504020204"/>
              </a:rPr>
              <a:t>Akaun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Belum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Terima</a:t>
            </a:r>
            <a:r>
              <a:rPr lang="en-US" sz="1400" dirty="0">
                <a:latin typeface="Open Sans Light" panose="020B0306030504020204"/>
              </a:rPr>
              <a:t> [A01] </a:t>
            </a:r>
          </a:p>
          <a:p>
            <a:r>
              <a:rPr lang="en-US" sz="1400" dirty="0">
                <a:latin typeface="Open Sans Light" panose="020B0306030504020204"/>
              </a:rPr>
              <a:t>  </a:t>
            </a:r>
            <a:r>
              <a:rPr lang="en-US" sz="1400" dirty="0" err="1">
                <a:latin typeface="Open Sans Light" panose="020B0306030504020204"/>
              </a:rPr>
              <a:t>Kt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Hasil</a:t>
            </a:r>
            <a:r>
              <a:rPr lang="en-US" sz="1400" dirty="0">
                <a:latin typeface="Open Sans Light" panose="020B0306030504020204"/>
              </a:rPr>
              <a:t> [H01]</a:t>
            </a:r>
          </a:p>
        </p:txBody>
      </p:sp>
      <p:sp>
        <p:nvSpPr>
          <p:cNvPr id="60" name="Rectangle 59"/>
          <p:cNvSpPr/>
          <p:nvPr/>
        </p:nvSpPr>
        <p:spPr>
          <a:xfrm>
            <a:off x="9040761" y="3649629"/>
            <a:ext cx="2153264" cy="7030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Penyediaan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Penyata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Pemungut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–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Terimaan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Sebenar</a:t>
            </a:r>
            <a:endParaRPr lang="en-US" sz="1400" dirty="0">
              <a:solidFill>
                <a:schemeClr val="tx1"/>
              </a:solidFill>
              <a:latin typeface="Open Sans Light" panose="020B0306030504020204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9040761" y="4394214"/>
            <a:ext cx="2153264" cy="52110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latin typeface="Open Sans Light" panose="020B0306030504020204"/>
              </a:rPr>
              <a:t>Dipertanggung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ke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kod</a:t>
            </a:r>
            <a:r>
              <a:rPr lang="en-US" sz="1400" dirty="0">
                <a:latin typeface="Open Sans Light" panose="020B0306030504020204"/>
              </a:rPr>
              <a:t> ABT </a:t>
            </a:r>
            <a:r>
              <a:rPr lang="en-US" sz="1400" dirty="0" err="1">
                <a:latin typeface="Open Sans Light" panose="020B0306030504020204"/>
              </a:rPr>
              <a:t>berkaitan</a:t>
            </a:r>
            <a:r>
              <a:rPr lang="en-US" sz="1400" dirty="0">
                <a:latin typeface="Open Sans Light" panose="020B0306030504020204"/>
              </a:rPr>
              <a:t> [A01]</a:t>
            </a:r>
          </a:p>
        </p:txBody>
      </p:sp>
      <p:sp>
        <p:nvSpPr>
          <p:cNvPr id="35" name="Rectangle 34"/>
          <p:cNvSpPr/>
          <p:nvPr/>
        </p:nvSpPr>
        <p:spPr>
          <a:xfrm>
            <a:off x="982882" y="1134737"/>
            <a:ext cx="3500628" cy="4728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Open Sans Light"/>
              </a:rPr>
              <a:t>SUMBANGAN &amp; BAYARAN GANTI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481481" y="3967320"/>
            <a:ext cx="2153264" cy="58501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latin typeface="Open Sans Light" panose="020B0306030504020204"/>
              </a:rPr>
              <a:t>Contoh</a:t>
            </a:r>
            <a:r>
              <a:rPr lang="en-US" sz="1400" dirty="0">
                <a:latin typeface="Open Sans Light" panose="020B0306030504020204"/>
              </a:rPr>
              <a:t>: </a:t>
            </a:r>
            <a:r>
              <a:rPr lang="en-US" sz="1400" dirty="0" err="1">
                <a:latin typeface="Open Sans Light" panose="020B0306030504020204"/>
              </a:rPr>
              <a:t>Amaun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tersebut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dijanjikan</a:t>
            </a:r>
            <a:r>
              <a:rPr lang="en-US" sz="1400" dirty="0">
                <a:latin typeface="Open Sans Light" panose="020B0306030504020204"/>
              </a:rPr>
              <a:t> di </a:t>
            </a:r>
            <a:r>
              <a:rPr lang="en-US" sz="1400" dirty="0" err="1">
                <a:latin typeface="Open Sans Light" panose="020B0306030504020204"/>
              </a:rPr>
              <a:t>dalam</a:t>
            </a:r>
            <a:r>
              <a:rPr lang="en-US" sz="1400" dirty="0">
                <a:latin typeface="Open Sans Light" panose="020B0306030504020204"/>
              </a:rPr>
              <a:t> MOU</a:t>
            </a:r>
          </a:p>
        </p:txBody>
      </p:sp>
      <p:sp>
        <p:nvSpPr>
          <p:cNvPr id="31" name="Freeform 30"/>
          <p:cNvSpPr>
            <a:spLocks noEditPoints="1"/>
          </p:cNvSpPr>
          <p:nvPr/>
        </p:nvSpPr>
        <p:spPr bwMode="auto">
          <a:xfrm>
            <a:off x="5192892" y="4072456"/>
            <a:ext cx="321538" cy="310835"/>
          </a:xfrm>
          <a:custGeom>
            <a:avLst/>
            <a:gdLst>
              <a:gd name="T0" fmla="*/ 26 w 105"/>
              <a:gd name="T1" fmla="*/ 7 h 105"/>
              <a:gd name="T2" fmla="*/ 52 w 105"/>
              <a:gd name="T3" fmla="*/ 0 h 105"/>
              <a:gd name="T4" fmla="*/ 78 w 105"/>
              <a:gd name="T5" fmla="*/ 7 h 105"/>
              <a:gd name="T6" fmla="*/ 98 w 105"/>
              <a:gd name="T7" fmla="*/ 26 h 105"/>
              <a:gd name="T8" fmla="*/ 105 w 105"/>
              <a:gd name="T9" fmla="*/ 52 h 105"/>
              <a:gd name="T10" fmla="*/ 98 w 105"/>
              <a:gd name="T11" fmla="*/ 79 h 105"/>
              <a:gd name="T12" fmla="*/ 78 w 105"/>
              <a:gd name="T13" fmla="*/ 98 h 105"/>
              <a:gd name="T14" fmla="*/ 52 w 105"/>
              <a:gd name="T15" fmla="*/ 105 h 105"/>
              <a:gd name="T16" fmla="*/ 26 w 105"/>
              <a:gd name="T17" fmla="*/ 98 h 105"/>
              <a:gd name="T18" fmla="*/ 7 w 105"/>
              <a:gd name="T19" fmla="*/ 79 h 105"/>
              <a:gd name="T20" fmla="*/ 0 w 105"/>
              <a:gd name="T21" fmla="*/ 52 h 105"/>
              <a:gd name="T22" fmla="*/ 7 w 105"/>
              <a:gd name="T23" fmla="*/ 26 h 105"/>
              <a:gd name="T24" fmla="*/ 26 w 105"/>
              <a:gd name="T25" fmla="*/ 7 h 105"/>
              <a:gd name="T26" fmla="*/ 44 w 105"/>
              <a:gd name="T27" fmla="*/ 87 h 105"/>
              <a:gd name="T28" fmla="*/ 79 w 105"/>
              <a:gd name="T29" fmla="*/ 52 h 105"/>
              <a:gd name="T30" fmla="*/ 44 w 105"/>
              <a:gd name="T31" fmla="*/ 18 h 105"/>
              <a:gd name="T32" fmla="*/ 31 w 105"/>
              <a:gd name="T33" fmla="*/ 30 h 105"/>
              <a:gd name="T34" fmla="*/ 53 w 105"/>
              <a:gd name="T35" fmla="*/ 52 h 105"/>
              <a:gd name="T36" fmla="*/ 31 w 105"/>
              <a:gd name="T37" fmla="*/ 75 h 105"/>
              <a:gd name="T38" fmla="*/ 44 w 105"/>
              <a:gd name="T39" fmla="*/ 87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5" h="105">
                <a:moveTo>
                  <a:pt x="26" y="7"/>
                </a:moveTo>
                <a:cubicBezTo>
                  <a:pt x="34" y="3"/>
                  <a:pt x="43" y="0"/>
                  <a:pt x="52" y="0"/>
                </a:cubicBezTo>
                <a:cubicBezTo>
                  <a:pt x="62" y="0"/>
                  <a:pt x="70" y="3"/>
                  <a:pt x="78" y="7"/>
                </a:cubicBezTo>
                <a:cubicBezTo>
                  <a:pt x="86" y="12"/>
                  <a:pt x="93" y="18"/>
                  <a:pt x="98" y="26"/>
                </a:cubicBezTo>
                <a:cubicBezTo>
                  <a:pt x="102" y="34"/>
                  <a:pt x="105" y="43"/>
                  <a:pt x="105" y="52"/>
                </a:cubicBezTo>
                <a:cubicBezTo>
                  <a:pt x="105" y="62"/>
                  <a:pt x="102" y="71"/>
                  <a:pt x="98" y="79"/>
                </a:cubicBezTo>
                <a:cubicBezTo>
                  <a:pt x="93" y="87"/>
                  <a:pt x="86" y="93"/>
                  <a:pt x="78" y="98"/>
                </a:cubicBezTo>
                <a:cubicBezTo>
                  <a:pt x="70" y="102"/>
                  <a:pt x="62" y="105"/>
                  <a:pt x="52" y="105"/>
                </a:cubicBezTo>
                <a:cubicBezTo>
                  <a:pt x="43" y="105"/>
                  <a:pt x="34" y="102"/>
                  <a:pt x="26" y="98"/>
                </a:cubicBezTo>
                <a:cubicBezTo>
                  <a:pt x="18" y="93"/>
                  <a:pt x="11" y="87"/>
                  <a:pt x="7" y="79"/>
                </a:cubicBezTo>
                <a:cubicBezTo>
                  <a:pt x="2" y="71"/>
                  <a:pt x="0" y="62"/>
                  <a:pt x="0" y="52"/>
                </a:cubicBezTo>
                <a:cubicBezTo>
                  <a:pt x="0" y="43"/>
                  <a:pt x="2" y="34"/>
                  <a:pt x="7" y="26"/>
                </a:cubicBezTo>
                <a:cubicBezTo>
                  <a:pt x="11" y="18"/>
                  <a:pt x="18" y="12"/>
                  <a:pt x="26" y="7"/>
                </a:cubicBezTo>
                <a:close/>
                <a:moveTo>
                  <a:pt x="44" y="87"/>
                </a:moveTo>
                <a:cubicBezTo>
                  <a:pt x="79" y="52"/>
                  <a:pt x="79" y="52"/>
                  <a:pt x="79" y="52"/>
                </a:cubicBezTo>
                <a:cubicBezTo>
                  <a:pt x="44" y="18"/>
                  <a:pt x="44" y="18"/>
                  <a:pt x="44" y="18"/>
                </a:cubicBezTo>
                <a:cubicBezTo>
                  <a:pt x="31" y="30"/>
                  <a:pt x="31" y="30"/>
                  <a:pt x="31" y="30"/>
                </a:cubicBezTo>
                <a:cubicBezTo>
                  <a:pt x="53" y="52"/>
                  <a:pt x="53" y="52"/>
                  <a:pt x="53" y="52"/>
                </a:cubicBezTo>
                <a:cubicBezTo>
                  <a:pt x="31" y="75"/>
                  <a:pt x="31" y="75"/>
                  <a:pt x="31" y="75"/>
                </a:cubicBezTo>
                <a:lnTo>
                  <a:pt x="44" y="87"/>
                </a:lnTo>
                <a:close/>
              </a:path>
            </a:pathLst>
          </a:custGeom>
          <a:solidFill>
            <a:srgbClr val="66CCF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95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 descr="Commercial Property Clip Art at Clker.com - vector clip art online, royalty 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0" descr="Property Plant Equipments Images, Stock Photos &amp; Vectors | Shutte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8" descr="Construction site equipment vector Free vector in Encapsulated PostScript  eps ( .eps ) vector illustration graphic art design format format for free  download 964.74KB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6437376"/>
            <a:ext cx="905256" cy="420624"/>
          </a:xfrm>
          <a:prstGeom prst="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92714" y="6437376"/>
            <a:ext cx="11209118" cy="420624"/>
          </a:xfrm>
          <a:prstGeom prst="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MPSAS 23 –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Daripada</a:t>
            </a:r>
            <a:r>
              <a:rPr lang="en-US" b="1" dirty="0"/>
              <a:t> </a:t>
            </a:r>
            <a:r>
              <a:rPr lang="en-US" b="1" dirty="0" err="1"/>
              <a:t>Urusniaga</a:t>
            </a:r>
            <a:r>
              <a:rPr lang="en-US" b="1" dirty="0"/>
              <a:t> </a:t>
            </a:r>
            <a:r>
              <a:rPr lang="en-US" b="1" dirty="0" err="1"/>
              <a:t>Pertukaran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82882" y="3087329"/>
            <a:ext cx="2625557" cy="102167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Open Sans Light"/>
              </a:rPr>
              <a:t>Pemberian</a:t>
            </a:r>
            <a:r>
              <a:rPr lang="en-US" sz="1400" dirty="0">
                <a:latin typeface="Open Sans Light"/>
              </a:rPr>
              <a:t> &amp; </a:t>
            </a:r>
            <a:r>
              <a:rPr lang="en-US" sz="1400" dirty="0" err="1">
                <a:latin typeface="Open Sans Light"/>
              </a:rPr>
              <a:t>Caruman</a:t>
            </a:r>
            <a:endParaRPr lang="en-US" sz="1400" dirty="0">
              <a:latin typeface="Open Sans Ligh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82882" y="2841520"/>
            <a:ext cx="2625557" cy="245809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Open Sans Light"/>
              </a:rPr>
              <a:t>H0182300</a:t>
            </a:r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3827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Arial Narrow" panose="020B0606020202030204" pitchFamily="34" charset="0"/>
              </a:rPr>
              <a:t>PENGIKTIRAFAN HASIL BUKAN PERTUKARAN</a:t>
            </a:r>
          </a:p>
        </p:txBody>
      </p:sp>
      <p:sp>
        <p:nvSpPr>
          <p:cNvPr id="51" name="Isosceles Triangle 50"/>
          <p:cNvSpPr/>
          <p:nvPr/>
        </p:nvSpPr>
        <p:spPr>
          <a:xfrm rot="5400000">
            <a:off x="2397812" y="3080916"/>
            <a:ext cx="3718772" cy="939232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5073445" y="1691147"/>
            <a:ext cx="2684207" cy="3718772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2" name="Rounded Rectangle 51"/>
          <p:cNvSpPr/>
          <p:nvPr/>
        </p:nvSpPr>
        <p:spPr>
          <a:xfrm>
            <a:off x="8669593" y="1672559"/>
            <a:ext cx="2684207" cy="37373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76568" y="3293809"/>
            <a:ext cx="2153264" cy="52110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latin typeface="Open Sans Light" panose="020B0306030504020204"/>
              </a:rPr>
              <a:t>Pengiktirafan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dibuat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sewaktu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ianya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diterima</a:t>
            </a:r>
            <a:endParaRPr lang="en-US" sz="1400" dirty="0">
              <a:latin typeface="Open Sans Light" panose="020B0306030504020204"/>
            </a:endParaRPr>
          </a:p>
        </p:txBody>
      </p:sp>
      <p:sp>
        <p:nvSpPr>
          <p:cNvPr id="54" name="Freeform 30"/>
          <p:cNvSpPr>
            <a:spLocks noEditPoints="1"/>
          </p:cNvSpPr>
          <p:nvPr/>
        </p:nvSpPr>
        <p:spPr bwMode="auto">
          <a:xfrm>
            <a:off x="5187979" y="3398945"/>
            <a:ext cx="321538" cy="310835"/>
          </a:xfrm>
          <a:custGeom>
            <a:avLst/>
            <a:gdLst>
              <a:gd name="T0" fmla="*/ 26 w 105"/>
              <a:gd name="T1" fmla="*/ 7 h 105"/>
              <a:gd name="T2" fmla="*/ 52 w 105"/>
              <a:gd name="T3" fmla="*/ 0 h 105"/>
              <a:gd name="T4" fmla="*/ 78 w 105"/>
              <a:gd name="T5" fmla="*/ 7 h 105"/>
              <a:gd name="T6" fmla="*/ 98 w 105"/>
              <a:gd name="T7" fmla="*/ 26 h 105"/>
              <a:gd name="T8" fmla="*/ 105 w 105"/>
              <a:gd name="T9" fmla="*/ 52 h 105"/>
              <a:gd name="T10" fmla="*/ 98 w 105"/>
              <a:gd name="T11" fmla="*/ 79 h 105"/>
              <a:gd name="T12" fmla="*/ 78 w 105"/>
              <a:gd name="T13" fmla="*/ 98 h 105"/>
              <a:gd name="T14" fmla="*/ 52 w 105"/>
              <a:gd name="T15" fmla="*/ 105 h 105"/>
              <a:gd name="T16" fmla="*/ 26 w 105"/>
              <a:gd name="T17" fmla="*/ 98 h 105"/>
              <a:gd name="T18" fmla="*/ 7 w 105"/>
              <a:gd name="T19" fmla="*/ 79 h 105"/>
              <a:gd name="T20" fmla="*/ 0 w 105"/>
              <a:gd name="T21" fmla="*/ 52 h 105"/>
              <a:gd name="T22" fmla="*/ 7 w 105"/>
              <a:gd name="T23" fmla="*/ 26 h 105"/>
              <a:gd name="T24" fmla="*/ 26 w 105"/>
              <a:gd name="T25" fmla="*/ 7 h 105"/>
              <a:gd name="T26" fmla="*/ 44 w 105"/>
              <a:gd name="T27" fmla="*/ 87 h 105"/>
              <a:gd name="T28" fmla="*/ 79 w 105"/>
              <a:gd name="T29" fmla="*/ 52 h 105"/>
              <a:gd name="T30" fmla="*/ 44 w 105"/>
              <a:gd name="T31" fmla="*/ 18 h 105"/>
              <a:gd name="T32" fmla="*/ 31 w 105"/>
              <a:gd name="T33" fmla="*/ 30 h 105"/>
              <a:gd name="T34" fmla="*/ 53 w 105"/>
              <a:gd name="T35" fmla="*/ 52 h 105"/>
              <a:gd name="T36" fmla="*/ 31 w 105"/>
              <a:gd name="T37" fmla="*/ 75 h 105"/>
              <a:gd name="T38" fmla="*/ 44 w 105"/>
              <a:gd name="T39" fmla="*/ 87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5" h="105">
                <a:moveTo>
                  <a:pt x="26" y="7"/>
                </a:moveTo>
                <a:cubicBezTo>
                  <a:pt x="34" y="3"/>
                  <a:pt x="43" y="0"/>
                  <a:pt x="52" y="0"/>
                </a:cubicBezTo>
                <a:cubicBezTo>
                  <a:pt x="62" y="0"/>
                  <a:pt x="70" y="3"/>
                  <a:pt x="78" y="7"/>
                </a:cubicBezTo>
                <a:cubicBezTo>
                  <a:pt x="86" y="12"/>
                  <a:pt x="93" y="18"/>
                  <a:pt x="98" y="26"/>
                </a:cubicBezTo>
                <a:cubicBezTo>
                  <a:pt x="102" y="34"/>
                  <a:pt x="105" y="43"/>
                  <a:pt x="105" y="52"/>
                </a:cubicBezTo>
                <a:cubicBezTo>
                  <a:pt x="105" y="62"/>
                  <a:pt x="102" y="71"/>
                  <a:pt x="98" y="79"/>
                </a:cubicBezTo>
                <a:cubicBezTo>
                  <a:pt x="93" y="87"/>
                  <a:pt x="86" y="93"/>
                  <a:pt x="78" y="98"/>
                </a:cubicBezTo>
                <a:cubicBezTo>
                  <a:pt x="70" y="102"/>
                  <a:pt x="62" y="105"/>
                  <a:pt x="52" y="105"/>
                </a:cubicBezTo>
                <a:cubicBezTo>
                  <a:pt x="43" y="105"/>
                  <a:pt x="34" y="102"/>
                  <a:pt x="26" y="98"/>
                </a:cubicBezTo>
                <a:cubicBezTo>
                  <a:pt x="18" y="93"/>
                  <a:pt x="11" y="87"/>
                  <a:pt x="7" y="79"/>
                </a:cubicBezTo>
                <a:cubicBezTo>
                  <a:pt x="2" y="71"/>
                  <a:pt x="0" y="62"/>
                  <a:pt x="0" y="52"/>
                </a:cubicBezTo>
                <a:cubicBezTo>
                  <a:pt x="0" y="43"/>
                  <a:pt x="2" y="34"/>
                  <a:pt x="7" y="26"/>
                </a:cubicBezTo>
                <a:cubicBezTo>
                  <a:pt x="11" y="18"/>
                  <a:pt x="18" y="12"/>
                  <a:pt x="26" y="7"/>
                </a:cubicBezTo>
                <a:close/>
                <a:moveTo>
                  <a:pt x="44" y="87"/>
                </a:moveTo>
                <a:cubicBezTo>
                  <a:pt x="79" y="52"/>
                  <a:pt x="79" y="52"/>
                  <a:pt x="79" y="52"/>
                </a:cubicBezTo>
                <a:cubicBezTo>
                  <a:pt x="44" y="18"/>
                  <a:pt x="44" y="18"/>
                  <a:pt x="44" y="18"/>
                </a:cubicBezTo>
                <a:cubicBezTo>
                  <a:pt x="31" y="30"/>
                  <a:pt x="31" y="30"/>
                  <a:pt x="31" y="30"/>
                </a:cubicBezTo>
                <a:cubicBezTo>
                  <a:pt x="53" y="52"/>
                  <a:pt x="53" y="52"/>
                  <a:pt x="53" y="52"/>
                </a:cubicBezTo>
                <a:cubicBezTo>
                  <a:pt x="31" y="75"/>
                  <a:pt x="31" y="75"/>
                  <a:pt x="31" y="75"/>
                </a:cubicBezTo>
                <a:lnTo>
                  <a:pt x="44" y="87"/>
                </a:lnTo>
                <a:close/>
              </a:path>
            </a:pathLst>
          </a:custGeom>
          <a:solidFill>
            <a:srgbClr val="66CCF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672052" y="1668417"/>
            <a:ext cx="2681748" cy="6642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Open Sans Light" panose="020B0306030504020204"/>
              </a:rPr>
              <a:t>PERAKAUNAN</a:t>
            </a:r>
          </a:p>
          <a:p>
            <a:pPr algn="ctr"/>
            <a:r>
              <a:rPr lang="en-US" dirty="0">
                <a:latin typeface="Open Sans Light" panose="020B0306030504020204"/>
              </a:rPr>
              <a:t> HASIL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073445" y="1673970"/>
            <a:ext cx="2681748" cy="6642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Open Sans Light" panose="020B0306030504020204"/>
              </a:rPr>
              <a:t>PENGIKTIRAFAN</a:t>
            </a:r>
          </a:p>
          <a:p>
            <a:pPr algn="ctr"/>
            <a:r>
              <a:rPr lang="en-US" dirty="0">
                <a:latin typeface="Open Sans Light" panose="020B0306030504020204"/>
              </a:rPr>
              <a:t> HASIL</a:t>
            </a:r>
          </a:p>
        </p:txBody>
      </p:sp>
      <p:sp>
        <p:nvSpPr>
          <p:cNvPr id="57" name="Rectangle 56"/>
          <p:cNvSpPr/>
          <p:nvPr/>
        </p:nvSpPr>
        <p:spPr>
          <a:xfrm>
            <a:off x="9040761" y="2462987"/>
            <a:ext cx="2153264" cy="26055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Pengiktirafan</a:t>
            </a:r>
            <a:endParaRPr lang="en-US" sz="1400" dirty="0">
              <a:solidFill>
                <a:schemeClr val="tx1"/>
              </a:solidFill>
              <a:latin typeface="Open Sans Light" panose="020B0306030504020204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40761" y="2766994"/>
            <a:ext cx="2153264" cy="52110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latin typeface="Open Sans Light" panose="020B0306030504020204"/>
              </a:rPr>
              <a:t>Dt </a:t>
            </a:r>
            <a:r>
              <a:rPr lang="en-US" sz="1400" dirty="0" err="1">
                <a:latin typeface="Open Sans Light" panose="020B0306030504020204"/>
              </a:rPr>
              <a:t>Akaun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Belum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Terima</a:t>
            </a:r>
            <a:r>
              <a:rPr lang="en-US" sz="1400" dirty="0">
                <a:latin typeface="Open Sans Light" panose="020B0306030504020204"/>
              </a:rPr>
              <a:t> [A01] </a:t>
            </a:r>
          </a:p>
          <a:p>
            <a:r>
              <a:rPr lang="en-US" sz="1400" dirty="0">
                <a:latin typeface="Open Sans Light" panose="020B0306030504020204"/>
              </a:rPr>
              <a:t>  </a:t>
            </a:r>
            <a:r>
              <a:rPr lang="en-US" sz="1400" dirty="0" err="1">
                <a:latin typeface="Open Sans Light" panose="020B0306030504020204"/>
              </a:rPr>
              <a:t>Kt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Hasil</a:t>
            </a:r>
            <a:r>
              <a:rPr lang="en-US" sz="1400" dirty="0">
                <a:latin typeface="Open Sans Light" panose="020B0306030504020204"/>
              </a:rPr>
              <a:t> [H01]</a:t>
            </a:r>
          </a:p>
        </p:txBody>
      </p:sp>
      <p:sp>
        <p:nvSpPr>
          <p:cNvPr id="60" name="Rectangle 59"/>
          <p:cNvSpPr/>
          <p:nvPr/>
        </p:nvSpPr>
        <p:spPr>
          <a:xfrm>
            <a:off x="9040761" y="3649629"/>
            <a:ext cx="2153264" cy="7030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Penyediaan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Penyata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Pemungut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–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Terimaan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Sebenar</a:t>
            </a:r>
            <a:endParaRPr lang="en-US" sz="1400" dirty="0">
              <a:solidFill>
                <a:schemeClr val="tx1"/>
              </a:solidFill>
              <a:latin typeface="Open Sans Light" panose="020B0306030504020204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9040761" y="4394214"/>
            <a:ext cx="2153264" cy="52110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latin typeface="Open Sans Light" panose="020B0306030504020204"/>
              </a:rPr>
              <a:t>Dipertanggung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ke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kod</a:t>
            </a:r>
            <a:r>
              <a:rPr lang="en-US" sz="1400" dirty="0">
                <a:latin typeface="Open Sans Light" panose="020B0306030504020204"/>
              </a:rPr>
              <a:t> ABT </a:t>
            </a:r>
            <a:r>
              <a:rPr lang="en-US" sz="1400" dirty="0" err="1">
                <a:latin typeface="Open Sans Light" panose="020B0306030504020204"/>
              </a:rPr>
              <a:t>berkaitan</a:t>
            </a:r>
            <a:r>
              <a:rPr lang="en-US" sz="1400" dirty="0">
                <a:latin typeface="Open Sans Light" panose="020B0306030504020204"/>
              </a:rPr>
              <a:t> [A01]</a:t>
            </a:r>
          </a:p>
        </p:txBody>
      </p:sp>
      <p:sp>
        <p:nvSpPr>
          <p:cNvPr id="35" name="Rectangle 34"/>
          <p:cNvSpPr/>
          <p:nvPr/>
        </p:nvSpPr>
        <p:spPr>
          <a:xfrm>
            <a:off x="982882" y="1134737"/>
            <a:ext cx="3500628" cy="4728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Open Sans Light"/>
              </a:rPr>
              <a:t>TERIMAAN DARI AGENSI</a:t>
            </a:r>
          </a:p>
        </p:txBody>
      </p:sp>
    </p:spTree>
    <p:extLst>
      <p:ext uri="{BB962C8B-B14F-4D97-AF65-F5344CB8AC3E}">
        <p14:creationId xmlns:p14="http://schemas.microsoft.com/office/powerpoint/2010/main" val="38836340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 descr="Commercial Property Clip Art at Clker.com - vector clip art online, royalty 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0" descr="Property Plant Equipments Images, Stock Photos &amp; Vectors | Shutte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8" descr="Construction site equipment vector Free vector in Encapsulated PostScript  eps ( .eps ) vector illustration graphic art design format format for free  download 964.74KB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6437376"/>
            <a:ext cx="905256" cy="420624"/>
          </a:xfrm>
          <a:prstGeom prst="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92714" y="6437376"/>
            <a:ext cx="11209118" cy="420624"/>
          </a:xfrm>
          <a:prstGeom prst="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MPSAS 23 –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Daripada</a:t>
            </a:r>
            <a:r>
              <a:rPr lang="en-US" b="1" dirty="0"/>
              <a:t> </a:t>
            </a:r>
            <a:r>
              <a:rPr lang="en-US" b="1" dirty="0" err="1"/>
              <a:t>Urusniaga</a:t>
            </a:r>
            <a:r>
              <a:rPr lang="en-US" b="1" dirty="0"/>
              <a:t> </a:t>
            </a:r>
            <a:r>
              <a:rPr lang="en-US" b="1" dirty="0" err="1"/>
              <a:t>Pertukaran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82882" y="3333135"/>
            <a:ext cx="2625557" cy="44245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Open Sans Light"/>
              </a:rPr>
              <a:t>Bayaran</a:t>
            </a:r>
            <a:r>
              <a:rPr lang="en-US" sz="1400" dirty="0">
                <a:latin typeface="Open Sans Light"/>
              </a:rPr>
              <a:t> </a:t>
            </a:r>
            <a:r>
              <a:rPr lang="en-US" sz="1400" dirty="0" err="1">
                <a:latin typeface="Open Sans Light"/>
              </a:rPr>
              <a:t>Pendaftaran</a:t>
            </a:r>
            <a:endParaRPr lang="en-US" sz="1400" dirty="0">
              <a:latin typeface="Open Sans Ligh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82882" y="3087326"/>
            <a:ext cx="2625557" cy="245809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Open Sans Light"/>
              </a:rPr>
              <a:t>H01771100</a:t>
            </a:r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3827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Arial Narrow" panose="020B0606020202030204" pitchFamily="34" charset="0"/>
              </a:rPr>
              <a:t>PENGIKTIRAFAN HASIL BUKAN PERTUKARAN</a:t>
            </a:r>
          </a:p>
        </p:txBody>
      </p:sp>
      <p:sp>
        <p:nvSpPr>
          <p:cNvPr id="51" name="Isosceles Triangle 50"/>
          <p:cNvSpPr/>
          <p:nvPr/>
        </p:nvSpPr>
        <p:spPr>
          <a:xfrm rot="5400000">
            <a:off x="2397812" y="3080916"/>
            <a:ext cx="3718772" cy="939232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5073445" y="1691147"/>
            <a:ext cx="2684207" cy="3718772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2" name="Rounded Rectangle 51"/>
          <p:cNvSpPr/>
          <p:nvPr/>
        </p:nvSpPr>
        <p:spPr>
          <a:xfrm>
            <a:off x="8669593" y="1672559"/>
            <a:ext cx="2684207" cy="37373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76568" y="3293809"/>
            <a:ext cx="2153264" cy="52110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latin typeface="Open Sans Light" panose="020B0306030504020204"/>
              </a:rPr>
              <a:t>Diiktiraf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sewaktu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diterima</a:t>
            </a:r>
            <a:endParaRPr lang="en-US" sz="1400" dirty="0">
              <a:latin typeface="Open Sans Light" panose="020B0306030504020204"/>
            </a:endParaRPr>
          </a:p>
        </p:txBody>
      </p:sp>
      <p:sp>
        <p:nvSpPr>
          <p:cNvPr id="54" name="Freeform 30"/>
          <p:cNvSpPr>
            <a:spLocks noEditPoints="1"/>
          </p:cNvSpPr>
          <p:nvPr/>
        </p:nvSpPr>
        <p:spPr bwMode="auto">
          <a:xfrm>
            <a:off x="5187979" y="3398945"/>
            <a:ext cx="321538" cy="310835"/>
          </a:xfrm>
          <a:custGeom>
            <a:avLst/>
            <a:gdLst>
              <a:gd name="T0" fmla="*/ 26 w 105"/>
              <a:gd name="T1" fmla="*/ 7 h 105"/>
              <a:gd name="T2" fmla="*/ 52 w 105"/>
              <a:gd name="T3" fmla="*/ 0 h 105"/>
              <a:gd name="T4" fmla="*/ 78 w 105"/>
              <a:gd name="T5" fmla="*/ 7 h 105"/>
              <a:gd name="T6" fmla="*/ 98 w 105"/>
              <a:gd name="T7" fmla="*/ 26 h 105"/>
              <a:gd name="T8" fmla="*/ 105 w 105"/>
              <a:gd name="T9" fmla="*/ 52 h 105"/>
              <a:gd name="T10" fmla="*/ 98 w 105"/>
              <a:gd name="T11" fmla="*/ 79 h 105"/>
              <a:gd name="T12" fmla="*/ 78 w 105"/>
              <a:gd name="T13" fmla="*/ 98 h 105"/>
              <a:gd name="T14" fmla="*/ 52 w 105"/>
              <a:gd name="T15" fmla="*/ 105 h 105"/>
              <a:gd name="T16" fmla="*/ 26 w 105"/>
              <a:gd name="T17" fmla="*/ 98 h 105"/>
              <a:gd name="T18" fmla="*/ 7 w 105"/>
              <a:gd name="T19" fmla="*/ 79 h 105"/>
              <a:gd name="T20" fmla="*/ 0 w 105"/>
              <a:gd name="T21" fmla="*/ 52 h 105"/>
              <a:gd name="T22" fmla="*/ 7 w 105"/>
              <a:gd name="T23" fmla="*/ 26 h 105"/>
              <a:gd name="T24" fmla="*/ 26 w 105"/>
              <a:gd name="T25" fmla="*/ 7 h 105"/>
              <a:gd name="T26" fmla="*/ 44 w 105"/>
              <a:gd name="T27" fmla="*/ 87 h 105"/>
              <a:gd name="T28" fmla="*/ 79 w 105"/>
              <a:gd name="T29" fmla="*/ 52 h 105"/>
              <a:gd name="T30" fmla="*/ 44 w 105"/>
              <a:gd name="T31" fmla="*/ 18 h 105"/>
              <a:gd name="T32" fmla="*/ 31 w 105"/>
              <a:gd name="T33" fmla="*/ 30 h 105"/>
              <a:gd name="T34" fmla="*/ 53 w 105"/>
              <a:gd name="T35" fmla="*/ 52 h 105"/>
              <a:gd name="T36" fmla="*/ 31 w 105"/>
              <a:gd name="T37" fmla="*/ 75 h 105"/>
              <a:gd name="T38" fmla="*/ 44 w 105"/>
              <a:gd name="T39" fmla="*/ 87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5" h="105">
                <a:moveTo>
                  <a:pt x="26" y="7"/>
                </a:moveTo>
                <a:cubicBezTo>
                  <a:pt x="34" y="3"/>
                  <a:pt x="43" y="0"/>
                  <a:pt x="52" y="0"/>
                </a:cubicBezTo>
                <a:cubicBezTo>
                  <a:pt x="62" y="0"/>
                  <a:pt x="70" y="3"/>
                  <a:pt x="78" y="7"/>
                </a:cubicBezTo>
                <a:cubicBezTo>
                  <a:pt x="86" y="12"/>
                  <a:pt x="93" y="18"/>
                  <a:pt x="98" y="26"/>
                </a:cubicBezTo>
                <a:cubicBezTo>
                  <a:pt x="102" y="34"/>
                  <a:pt x="105" y="43"/>
                  <a:pt x="105" y="52"/>
                </a:cubicBezTo>
                <a:cubicBezTo>
                  <a:pt x="105" y="62"/>
                  <a:pt x="102" y="71"/>
                  <a:pt x="98" y="79"/>
                </a:cubicBezTo>
                <a:cubicBezTo>
                  <a:pt x="93" y="87"/>
                  <a:pt x="86" y="93"/>
                  <a:pt x="78" y="98"/>
                </a:cubicBezTo>
                <a:cubicBezTo>
                  <a:pt x="70" y="102"/>
                  <a:pt x="62" y="105"/>
                  <a:pt x="52" y="105"/>
                </a:cubicBezTo>
                <a:cubicBezTo>
                  <a:pt x="43" y="105"/>
                  <a:pt x="34" y="102"/>
                  <a:pt x="26" y="98"/>
                </a:cubicBezTo>
                <a:cubicBezTo>
                  <a:pt x="18" y="93"/>
                  <a:pt x="11" y="87"/>
                  <a:pt x="7" y="79"/>
                </a:cubicBezTo>
                <a:cubicBezTo>
                  <a:pt x="2" y="71"/>
                  <a:pt x="0" y="62"/>
                  <a:pt x="0" y="52"/>
                </a:cubicBezTo>
                <a:cubicBezTo>
                  <a:pt x="0" y="43"/>
                  <a:pt x="2" y="34"/>
                  <a:pt x="7" y="26"/>
                </a:cubicBezTo>
                <a:cubicBezTo>
                  <a:pt x="11" y="18"/>
                  <a:pt x="18" y="12"/>
                  <a:pt x="26" y="7"/>
                </a:cubicBezTo>
                <a:close/>
                <a:moveTo>
                  <a:pt x="44" y="87"/>
                </a:moveTo>
                <a:cubicBezTo>
                  <a:pt x="79" y="52"/>
                  <a:pt x="79" y="52"/>
                  <a:pt x="79" y="52"/>
                </a:cubicBezTo>
                <a:cubicBezTo>
                  <a:pt x="44" y="18"/>
                  <a:pt x="44" y="18"/>
                  <a:pt x="44" y="18"/>
                </a:cubicBezTo>
                <a:cubicBezTo>
                  <a:pt x="31" y="30"/>
                  <a:pt x="31" y="30"/>
                  <a:pt x="31" y="30"/>
                </a:cubicBezTo>
                <a:cubicBezTo>
                  <a:pt x="53" y="52"/>
                  <a:pt x="53" y="52"/>
                  <a:pt x="53" y="52"/>
                </a:cubicBezTo>
                <a:cubicBezTo>
                  <a:pt x="31" y="75"/>
                  <a:pt x="31" y="75"/>
                  <a:pt x="31" y="75"/>
                </a:cubicBezTo>
                <a:lnTo>
                  <a:pt x="44" y="87"/>
                </a:lnTo>
                <a:close/>
              </a:path>
            </a:pathLst>
          </a:custGeom>
          <a:solidFill>
            <a:srgbClr val="66CCF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672052" y="1668417"/>
            <a:ext cx="2681748" cy="6642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Open Sans Light" panose="020B0306030504020204"/>
              </a:rPr>
              <a:t>PERAKAUNAN</a:t>
            </a:r>
          </a:p>
          <a:p>
            <a:pPr algn="ctr"/>
            <a:r>
              <a:rPr lang="en-US" dirty="0">
                <a:latin typeface="Open Sans Light" panose="020B0306030504020204"/>
              </a:rPr>
              <a:t> HASIL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073445" y="1673970"/>
            <a:ext cx="2681748" cy="6642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Open Sans Light" panose="020B0306030504020204"/>
              </a:rPr>
              <a:t>PENGIKTIRAFAN</a:t>
            </a:r>
          </a:p>
          <a:p>
            <a:pPr algn="ctr"/>
            <a:r>
              <a:rPr lang="en-US" dirty="0">
                <a:latin typeface="Open Sans Light" panose="020B0306030504020204"/>
              </a:rPr>
              <a:t> HASIL</a:t>
            </a:r>
          </a:p>
        </p:txBody>
      </p:sp>
      <p:sp>
        <p:nvSpPr>
          <p:cNvPr id="57" name="Rectangle 56"/>
          <p:cNvSpPr/>
          <p:nvPr/>
        </p:nvSpPr>
        <p:spPr>
          <a:xfrm>
            <a:off x="9040761" y="2462987"/>
            <a:ext cx="2153264" cy="26055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Pengiktirafan</a:t>
            </a:r>
            <a:endParaRPr lang="en-US" sz="1400" dirty="0">
              <a:solidFill>
                <a:schemeClr val="tx1"/>
              </a:solidFill>
              <a:latin typeface="Open Sans Light" panose="020B0306030504020204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40761" y="2766994"/>
            <a:ext cx="2153264" cy="52110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latin typeface="Open Sans Light" panose="020B0306030504020204"/>
              </a:rPr>
              <a:t>Dt </a:t>
            </a:r>
            <a:r>
              <a:rPr lang="en-US" sz="1400" dirty="0" err="1">
                <a:latin typeface="Open Sans Light" panose="020B0306030504020204"/>
              </a:rPr>
              <a:t>Akaun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Belum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Terima</a:t>
            </a:r>
            <a:r>
              <a:rPr lang="en-US" sz="1400" dirty="0">
                <a:latin typeface="Open Sans Light" panose="020B0306030504020204"/>
              </a:rPr>
              <a:t> [A01] </a:t>
            </a:r>
          </a:p>
          <a:p>
            <a:r>
              <a:rPr lang="en-US" sz="1400" dirty="0">
                <a:latin typeface="Open Sans Light" panose="020B0306030504020204"/>
              </a:rPr>
              <a:t>  </a:t>
            </a:r>
            <a:r>
              <a:rPr lang="en-US" sz="1400" dirty="0" err="1">
                <a:latin typeface="Open Sans Light" panose="020B0306030504020204"/>
              </a:rPr>
              <a:t>Kt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Hasil</a:t>
            </a:r>
            <a:r>
              <a:rPr lang="en-US" sz="1400" dirty="0">
                <a:latin typeface="Open Sans Light" panose="020B0306030504020204"/>
              </a:rPr>
              <a:t> [H01]</a:t>
            </a:r>
          </a:p>
        </p:txBody>
      </p:sp>
      <p:sp>
        <p:nvSpPr>
          <p:cNvPr id="60" name="Rectangle 59"/>
          <p:cNvSpPr/>
          <p:nvPr/>
        </p:nvSpPr>
        <p:spPr>
          <a:xfrm>
            <a:off x="9040761" y="3649629"/>
            <a:ext cx="2153264" cy="7030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Penyediaan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Penyata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Pemungut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–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Terimaan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Sebenar</a:t>
            </a:r>
            <a:endParaRPr lang="en-US" sz="1400" dirty="0">
              <a:solidFill>
                <a:schemeClr val="tx1"/>
              </a:solidFill>
              <a:latin typeface="Open Sans Light" panose="020B0306030504020204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9040761" y="4394214"/>
            <a:ext cx="2153264" cy="52110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latin typeface="Open Sans Light" panose="020B0306030504020204"/>
              </a:rPr>
              <a:t>Dipertanggung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ke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kod</a:t>
            </a:r>
            <a:r>
              <a:rPr lang="en-US" sz="1400" dirty="0">
                <a:latin typeface="Open Sans Light" panose="020B0306030504020204"/>
              </a:rPr>
              <a:t> ABT </a:t>
            </a:r>
            <a:r>
              <a:rPr lang="en-US" sz="1400" dirty="0" err="1">
                <a:latin typeface="Open Sans Light" panose="020B0306030504020204"/>
              </a:rPr>
              <a:t>berkaitan</a:t>
            </a:r>
            <a:r>
              <a:rPr lang="en-US" sz="1400" dirty="0">
                <a:latin typeface="Open Sans Light" panose="020B0306030504020204"/>
              </a:rPr>
              <a:t> [A01]</a:t>
            </a:r>
          </a:p>
        </p:txBody>
      </p:sp>
      <p:sp>
        <p:nvSpPr>
          <p:cNvPr id="35" name="Rectangle 34"/>
          <p:cNvSpPr/>
          <p:nvPr/>
        </p:nvSpPr>
        <p:spPr>
          <a:xfrm>
            <a:off x="982882" y="1134737"/>
            <a:ext cx="3500628" cy="4728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Open Sans Light"/>
              </a:rPr>
              <a:t>PELBAGAI TERIMAAN &amp; BAYARAN BALIK</a:t>
            </a:r>
          </a:p>
        </p:txBody>
      </p:sp>
    </p:spTree>
    <p:extLst>
      <p:ext uri="{BB962C8B-B14F-4D97-AF65-F5344CB8AC3E}">
        <p14:creationId xmlns:p14="http://schemas.microsoft.com/office/powerpoint/2010/main" val="1434124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 descr="Commercial Property Clip Art at Clker.com - vector clip art online, royalty 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0" descr="Property Plant Equipments Images, Stock Photos &amp; Vectors | Shutte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8" descr="Construction site equipment vector Free vector in Encapsulated PostScript  eps ( .eps ) vector illustration graphic art design format format for free  download 964.74KB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3827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Arial Narrow" panose="020B0606020202030204" pitchFamily="34" charset="0"/>
              </a:rPr>
              <a:t>TAKRIFAN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38200" y="888968"/>
            <a:ext cx="10515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latin typeface="Times New Roman" panose="02020603050405020304" pitchFamily="18" charset="0"/>
            </a:endParaRPr>
          </a:p>
          <a:p>
            <a:pPr marL="342900" indent="-342900">
              <a:buAutoNum type="arabicParenBoth"/>
            </a:pPr>
            <a:r>
              <a:rPr lang="en-US" dirty="0" err="1">
                <a:latin typeface="Times New Roman" panose="02020603050405020304" pitchFamily="18" charset="0"/>
              </a:rPr>
              <a:t>Perbezaan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Perakaunan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Hasil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Asas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Tunai</a:t>
            </a:r>
            <a:r>
              <a:rPr lang="en-US" dirty="0">
                <a:latin typeface="Times New Roman" panose="02020603050405020304" pitchFamily="18" charset="0"/>
              </a:rPr>
              <a:t> vs </a:t>
            </a:r>
            <a:r>
              <a:rPr lang="en-US" dirty="0" err="1">
                <a:latin typeface="Times New Roman" panose="02020603050405020304" pitchFamily="18" charset="0"/>
              </a:rPr>
              <a:t>Perakaunan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Hasil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AsasAkruan</a:t>
            </a:r>
            <a:endParaRPr lang="en-US" dirty="0">
              <a:latin typeface="Times New Roman" panose="02020603050405020304" pitchFamily="18" charset="0"/>
            </a:endParaRPr>
          </a:p>
          <a:p>
            <a:pPr marL="342900" indent="-342900">
              <a:buAutoNum type="arabicParenBoth"/>
            </a:pPr>
            <a:r>
              <a:rPr lang="en-US" dirty="0" err="1">
                <a:latin typeface="Times New Roman" panose="02020603050405020304" pitchFamily="18" charset="0"/>
              </a:rPr>
              <a:t>Hasil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Daripada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Urusniaga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Pertukaran</a:t>
            </a:r>
            <a:r>
              <a:rPr lang="en-US" dirty="0">
                <a:latin typeface="Times New Roman" panose="02020603050405020304" pitchFamily="18" charset="0"/>
              </a:rPr>
              <a:t> (MPSAS 9) </a:t>
            </a:r>
            <a:r>
              <a:rPr lang="en-US" dirty="0" err="1">
                <a:latin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Hasil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Daripada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Urusniaga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Bukan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Pertukaran</a:t>
            </a:r>
            <a:r>
              <a:rPr lang="en-US" dirty="0">
                <a:latin typeface="Times New Roman" panose="02020603050405020304" pitchFamily="18" charset="0"/>
              </a:rPr>
              <a:t>  (MPSAS 23)</a:t>
            </a:r>
          </a:p>
          <a:p>
            <a:pPr marL="342900" indent="-342900">
              <a:buAutoNum type="arabicParenBoth"/>
            </a:pPr>
            <a:r>
              <a:rPr lang="en-US" dirty="0" err="1">
                <a:latin typeface="Times New Roman" panose="02020603050405020304" pitchFamily="18" charset="0"/>
              </a:rPr>
              <a:t>Definisi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Hasil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Daripada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Urusniaga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Pertukaran</a:t>
            </a:r>
            <a:r>
              <a:rPr lang="en-US" dirty="0">
                <a:latin typeface="Times New Roman" panose="02020603050405020304" pitchFamily="18" charset="0"/>
              </a:rPr>
              <a:t> (MPSAS 9) </a:t>
            </a:r>
            <a:r>
              <a:rPr lang="en-US" dirty="0" err="1">
                <a:latin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Hasil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Daripada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Urusniaga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Bukan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Pertukaran</a:t>
            </a:r>
            <a:r>
              <a:rPr lang="en-US" dirty="0">
                <a:latin typeface="Times New Roman" panose="02020603050405020304" pitchFamily="18" charset="0"/>
              </a:rPr>
              <a:t> (MPSAS 23) </a:t>
            </a:r>
          </a:p>
          <a:p>
            <a:pPr marL="342900" indent="-342900">
              <a:buAutoNum type="arabicParenBoth"/>
            </a:pPr>
            <a:r>
              <a:rPr lang="en-US" dirty="0" err="1">
                <a:latin typeface="Times New Roman" panose="02020603050405020304" pitchFamily="18" charset="0"/>
              </a:rPr>
              <a:t>Pemakaian</a:t>
            </a:r>
            <a:r>
              <a:rPr lang="en-US" dirty="0">
                <a:latin typeface="Times New Roman" panose="02020603050405020304" pitchFamily="18" charset="0"/>
              </a:rPr>
              <a:t> MPSAS 9 &amp; MPSAS 23</a:t>
            </a:r>
          </a:p>
          <a:p>
            <a:pPr marL="342900" indent="-342900">
              <a:buAutoNum type="arabicParenBoth"/>
            </a:pPr>
            <a:r>
              <a:rPr lang="en-US" dirty="0" err="1">
                <a:latin typeface="Times New Roman" panose="02020603050405020304" pitchFamily="18" charset="0"/>
              </a:rPr>
              <a:t>Pengiktirafan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Hasil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Daripada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Urusniaga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Pertukaran</a:t>
            </a:r>
            <a:r>
              <a:rPr lang="en-US" dirty="0">
                <a:latin typeface="Times New Roman" panose="02020603050405020304" pitchFamily="18" charset="0"/>
              </a:rPr>
              <a:t> (MPSAS 9)</a:t>
            </a:r>
          </a:p>
          <a:p>
            <a:pPr marL="342900" indent="-342900">
              <a:buFontTx/>
              <a:buAutoNum type="arabicParenBoth"/>
            </a:pPr>
            <a:r>
              <a:rPr lang="en-US" dirty="0" err="1">
                <a:latin typeface="Times New Roman" panose="02020603050405020304" pitchFamily="18" charset="0"/>
              </a:rPr>
              <a:t>Pengiktirafan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Hasil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Daripada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Urusniaga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Bukan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Pertukaran</a:t>
            </a:r>
            <a:r>
              <a:rPr lang="en-US" dirty="0">
                <a:latin typeface="Times New Roman" panose="02020603050405020304" pitchFamily="18" charset="0"/>
              </a:rPr>
              <a:t> (MPSAS 23)</a:t>
            </a:r>
          </a:p>
          <a:p>
            <a:endParaRPr lang="en-US" dirty="0">
              <a:latin typeface="Times New Roman" panose="02020603050405020304" pitchFamily="18" charset="0"/>
            </a:endParaRPr>
          </a:p>
          <a:p>
            <a:pPr marL="342900" indent="-342900">
              <a:buAutoNum type="arabicParenBoth"/>
            </a:pPr>
            <a:endParaRPr lang="en-US" dirty="0">
              <a:latin typeface="Times New Roman" panose="02020603050405020304" pitchFamily="18" charset="0"/>
            </a:endParaRPr>
          </a:p>
          <a:p>
            <a:pPr marL="342900" indent="-342900">
              <a:buAutoNum type="arabicParenBoth"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6437376"/>
            <a:ext cx="905256" cy="420624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82882" y="6437376"/>
            <a:ext cx="11209118" cy="420624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MPSAS 9 –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Daripada</a:t>
            </a:r>
            <a:r>
              <a:rPr lang="en-US" b="1" dirty="0"/>
              <a:t> </a:t>
            </a:r>
            <a:r>
              <a:rPr lang="en-US" b="1" dirty="0" err="1"/>
              <a:t>Urusniaga</a:t>
            </a:r>
            <a:r>
              <a:rPr lang="en-US" b="1" dirty="0"/>
              <a:t> </a:t>
            </a:r>
            <a:r>
              <a:rPr lang="en-US" b="1" dirty="0" err="1"/>
              <a:t>Pertukaran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478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 descr="Commercial Property Clip Art at Clker.com - vector clip art online, royalty 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0" descr="Property Plant Equipments Images, Stock Photos &amp; Vectors | Shutte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8" descr="Construction site equipment vector Free vector in Encapsulated PostScript  eps ( .eps ) vector illustration graphic art design format format for free  download 964.74KB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3827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Arial Narrow" panose="020B0606020202030204" pitchFamily="34" charset="0"/>
              </a:rPr>
              <a:t>PERAKAUNAN HASIL ASAS TUNAI VS ASAS AKRUAN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6437376"/>
            <a:ext cx="905256" cy="420624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82882" y="6437376"/>
            <a:ext cx="11209118" cy="420624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MPSAS 9 –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Daripada</a:t>
            </a:r>
            <a:r>
              <a:rPr lang="en-US" b="1" dirty="0"/>
              <a:t> </a:t>
            </a:r>
            <a:r>
              <a:rPr lang="en-US" b="1" dirty="0" err="1"/>
              <a:t>Urusniaga</a:t>
            </a:r>
            <a:r>
              <a:rPr lang="en-US" b="1" dirty="0"/>
              <a:t> </a:t>
            </a:r>
            <a:r>
              <a:rPr lang="en-US" b="1" dirty="0" err="1"/>
              <a:t>Pertukaran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138269"/>
              </p:ext>
            </p:extLst>
          </p:nvPr>
        </p:nvGraphicFramePr>
        <p:xfrm>
          <a:off x="838201" y="967493"/>
          <a:ext cx="8760505" cy="1011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6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7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60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49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ASAS</a:t>
                      </a:r>
                      <a:r>
                        <a:rPr lang="en-US" baseline="0" dirty="0"/>
                        <a:t> TUNAI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ASAS AKRUAN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6808">
                <a:tc>
                  <a:txBody>
                    <a:bodyPr/>
                    <a:lstStyle/>
                    <a:p>
                      <a:r>
                        <a:rPr lang="en-US" sz="1400" b="0" i="0" dirty="0" err="1">
                          <a:latin typeface="Open Sans Light"/>
                          <a:cs typeface="Arial" panose="020B0604020202020204" pitchFamily="34" charset="0"/>
                        </a:rPr>
                        <a:t>Kaedah</a:t>
                      </a:r>
                      <a:r>
                        <a:rPr lang="en-US" sz="1400" b="0" i="0" baseline="0" dirty="0">
                          <a:latin typeface="Open Sans Ligh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baseline="0" dirty="0" err="1">
                          <a:latin typeface="Open Sans Light"/>
                          <a:cs typeface="Arial" panose="020B0604020202020204" pitchFamily="34" charset="0"/>
                        </a:rPr>
                        <a:t>Mengakaun</a:t>
                      </a:r>
                      <a:r>
                        <a:rPr lang="en-US" sz="1400" b="0" i="0" dirty="0">
                          <a:latin typeface="Open Sans Ligh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 err="1">
                          <a:latin typeface="Open Sans Light"/>
                          <a:cs typeface="Arial" panose="020B0604020202020204" pitchFamily="34" charset="0"/>
                        </a:rPr>
                        <a:t>Mengakaun</a:t>
                      </a:r>
                      <a:r>
                        <a:rPr lang="en-US" sz="1400" b="0" i="0" dirty="0">
                          <a:latin typeface="Open Sans Ligh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>
                          <a:latin typeface="Open Sans Light"/>
                          <a:cs typeface="Arial" panose="020B0604020202020204" pitchFamily="34" charset="0"/>
                        </a:rPr>
                        <a:t>hasil</a:t>
                      </a:r>
                      <a:r>
                        <a:rPr lang="en-US" sz="1400" b="0" i="0" baseline="0" dirty="0">
                          <a:latin typeface="Open Sans Light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400" b="0" i="0" baseline="0" dirty="0" err="1">
                          <a:latin typeface="Open Sans Light"/>
                          <a:cs typeface="Arial" panose="020B0604020202020204" pitchFamily="34" charset="0"/>
                        </a:rPr>
                        <a:t>terimaan</a:t>
                      </a:r>
                      <a:r>
                        <a:rPr lang="en-US" sz="1400" b="0" i="0" baseline="0" dirty="0">
                          <a:latin typeface="Open Sans Ligh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baseline="0" dirty="0" err="1">
                          <a:latin typeface="Open Sans Light"/>
                          <a:cs typeface="Arial" panose="020B0604020202020204" pitchFamily="34" charset="0"/>
                        </a:rPr>
                        <a:t>apabila</a:t>
                      </a:r>
                      <a:r>
                        <a:rPr lang="en-US" sz="1400" b="0" i="0" baseline="0" dirty="0">
                          <a:latin typeface="Open Sans Ligh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baseline="0" dirty="0" err="1">
                          <a:latin typeface="Open Sans Light"/>
                          <a:cs typeface="Arial" panose="020B0604020202020204" pitchFamily="34" charset="0"/>
                        </a:rPr>
                        <a:t>wang</a:t>
                      </a:r>
                      <a:r>
                        <a:rPr lang="en-US" sz="1400" b="0" i="0" baseline="0" dirty="0">
                          <a:latin typeface="Open Sans Ligh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baseline="0" dirty="0" err="1">
                          <a:latin typeface="Open Sans Light"/>
                          <a:cs typeface="Arial" panose="020B0604020202020204" pitchFamily="34" charset="0"/>
                        </a:rPr>
                        <a:t>tunai</a:t>
                      </a:r>
                      <a:r>
                        <a:rPr lang="en-US" sz="1400" b="0" i="0" baseline="0" dirty="0">
                          <a:latin typeface="Open Sans Ligh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baseline="0" dirty="0" err="1">
                          <a:latin typeface="Open Sans Light"/>
                          <a:cs typeface="Arial" panose="020B0604020202020204" pitchFamily="34" charset="0"/>
                        </a:rPr>
                        <a:t>diterima</a:t>
                      </a:r>
                      <a:r>
                        <a:rPr lang="en-US" sz="1400" b="0" i="0" baseline="0" dirty="0">
                          <a:latin typeface="Open Sans Light"/>
                          <a:cs typeface="Arial" panose="020B0604020202020204" pitchFamily="34" charset="0"/>
                        </a:rPr>
                        <a:t> </a:t>
                      </a:r>
                      <a:endParaRPr lang="en-US" sz="1400" b="0" i="0" dirty="0">
                        <a:latin typeface="Open Sans Ligh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 err="1">
                          <a:latin typeface="Open Sans Light"/>
                          <a:cs typeface="Arial" panose="020B0604020202020204" pitchFamily="34" charset="0"/>
                        </a:rPr>
                        <a:t>Mengakaun</a:t>
                      </a:r>
                      <a:r>
                        <a:rPr lang="en-US" sz="1400" b="0" i="0" dirty="0">
                          <a:latin typeface="Open Sans Ligh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>
                          <a:latin typeface="Open Sans Light"/>
                          <a:cs typeface="Arial" panose="020B0604020202020204" pitchFamily="34" charset="0"/>
                        </a:rPr>
                        <a:t>hasil</a:t>
                      </a:r>
                      <a:r>
                        <a:rPr lang="en-US" sz="1400" b="0" i="0" dirty="0">
                          <a:latin typeface="Open Sans Light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400" b="0" i="0" dirty="0" err="1">
                          <a:latin typeface="Open Sans Light"/>
                          <a:cs typeface="Arial" panose="020B0604020202020204" pitchFamily="34" charset="0"/>
                        </a:rPr>
                        <a:t>terimaan</a:t>
                      </a:r>
                      <a:r>
                        <a:rPr lang="en-US" sz="1400" b="0" i="0" dirty="0">
                          <a:latin typeface="Open Sans Ligh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>
                          <a:latin typeface="Open Sans Light"/>
                          <a:cs typeface="Arial" panose="020B0604020202020204" pitchFamily="34" charset="0"/>
                        </a:rPr>
                        <a:t>apabila</a:t>
                      </a:r>
                      <a:r>
                        <a:rPr lang="en-US" sz="1400" b="0" i="0" dirty="0">
                          <a:latin typeface="Open Sans Ligh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>
                          <a:latin typeface="Open Sans Light"/>
                          <a:cs typeface="Arial" panose="020B0604020202020204" pitchFamily="34" charset="0"/>
                        </a:rPr>
                        <a:t>ianya</a:t>
                      </a:r>
                      <a:r>
                        <a:rPr lang="en-US" sz="1400" b="0" i="0" dirty="0">
                          <a:latin typeface="Open Sans Ligh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>
                          <a:latin typeface="Open Sans Light"/>
                          <a:cs typeface="Arial" panose="020B0604020202020204" pitchFamily="34" charset="0"/>
                        </a:rPr>
                        <a:t>dikenalpasti</a:t>
                      </a:r>
                      <a:endParaRPr lang="en-US" sz="1400" b="0" i="0" dirty="0">
                        <a:latin typeface="Open Sans Ligh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59114" y="2428452"/>
            <a:ext cx="9092057" cy="594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6213" indent="-176213" defTabSz="919163"/>
            <a:r>
              <a:rPr lang="en-US" sz="1400" dirty="0">
                <a:solidFill>
                  <a:schemeClr val="tx1"/>
                </a:solidFill>
                <a:latin typeface="Open Sans Light"/>
              </a:rPr>
              <a:t>1) </a:t>
            </a:r>
            <a:r>
              <a:rPr lang="en-US" sz="1400" dirty="0" err="1">
                <a:solidFill>
                  <a:schemeClr val="tx1"/>
                </a:solidFill>
                <a:latin typeface="Open Sans Light"/>
              </a:rPr>
              <a:t>Pejabat</a:t>
            </a:r>
            <a:r>
              <a:rPr lang="en-US" sz="1400" dirty="0">
                <a:solidFill>
                  <a:schemeClr val="tx1"/>
                </a:solidFill>
                <a:latin typeface="Open Sans Light"/>
              </a:rPr>
              <a:t> Tanah </a:t>
            </a:r>
            <a:r>
              <a:rPr lang="en-US" sz="1400" dirty="0" err="1">
                <a:solidFill>
                  <a:schemeClr val="tx1"/>
                </a:solidFill>
                <a:latin typeface="Open Sans Light"/>
              </a:rPr>
              <a:t>Pendang</a:t>
            </a:r>
            <a:r>
              <a:rPr lang="en-US" sz="1400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/>
              </a:rPr>
              <a:t>mencetak</a:t>
            </a:r>
            <a:r>
              <a:rPr lang="en-US" sz="1400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/>
              </a:rPr>
              <a:t>bil</a:t>
            </a:r>
            <a:r>
              <a:rPr lang="en-US" sz="1400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/>
              </a:rPr>
              <a:t>cukai</a:t>
            </a:r>
            <a:r>
              <a:rPr lang="en-US" sz="1400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/>
              </a:rPr>
              <a:t>tanah</a:t>
            </a:r>
            <a:r>
              <a:rPr lang="en-US" sz="1400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/>
              </a:rPr>
              <a:t>bagi</a:t>
            </a:r>
            <a:r>
              <a:rPr lang="en-US" sz="1400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/>
              </a:rPr>
              <a:t>semua</a:t>
            </a:r>
            <a:r>
              <a:rPr lang="en-US" sz="1400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/>
              </a:rPr>
              <a:t>tanah</a:t>
            </a:r>
            <a:r>
              <a:rPr lang="en-US" sz="1400" dirty="0">
                <a:solidFill>
                  <a:schemeClr val="tx1"/>
                </a:solidFill>
                <a:latin typeface="Open Sans Light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Open Sans Light"/>
              </a:rPr>
              <a:t>mempunyai</a:t>
            </a:r>
            <a:r>
              <a:rPr lang="en-US" sz="1400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/>
              </a:rPr>
              <a:t>milikan</a:t>
            </a:r>
            <a:r>
              <a:rPr lang="en-US" sz="1400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/>
              </a:rPr>
              <a:t>berjumla</a:t>
            </a:r>
            <a:r>
              <a:rPr lang="en-US" sz="1400" dirty="0">
                <a:solidFill>
                  <a:schemeClr val="tx1"/>
                </a:solidFill>
                <a:latin typeface="Open Sans Light"/>
              </a:rPr>
              <a:t>    RM27,000,000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173548"/>
              </p:ext>
            </p:extLst>
          </p:nvPr>
        </p:nvGraphicFramePr>
        <p:xfrm>
          <a:off x="838200" y="3054327"/>
          <a:ext cx="9229437" cy="1126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5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8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5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49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ASAS</a:t>
                      </a:r>
                      <a:r>
                        <a:rPr lang="en-US" baseline="0" dirty="0"/>
                        <a:t> TUNAI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ASAS AKRUAN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6808">
                <a:tc>
                  <a:txBody>
                    <a:bodyPr/>
                    <a:lstStyle/>
                    <a:p>
                      <a:r>
                        <a:rPr lang="en-US" sz="1400" b="0" i="0" dirty="0">
                          <a:latin typeface="Open Sans Light"/>
                          <a:cs typeface="Arial" panose="020B0604020202020204" pitchFamily="34" charset="0"/>
                        </a:rPr>
                        <a:t>Proses</a:t>
                      </a:r>
                      <a:r>
                        <a:rPr lang="en-US" sz="1400" b="0" i="0" baseline="0" dirty="0">
                          <a:latin typeface="Open Sans Ligh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baseline="0" dirty="0" err="1">
                          <a:latin typeface="Open Sans Light"/>
                          <a:cs typeface="Arial" panose="020B0604020202020204" pitchFamily="34" charset="0"/>
                        </a:rPr>
                        <a:t>Perakaunan</a:t>
                      </a:r>
                      <a:r>
                        <a:rPr lang="en-US" sz="1400" b="0" i="0" dirty="0">
                          <a:latin typeface="Open Sans Ligh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err="1">
                          <a:latin typeface="Open Sans Light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US" sz="1400" b="0" i="0" dirty="0">
                          <a:latin typeface="Open Sans Ligh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>
                          <a:latin typeface="Open Sans Light"/>
                          <a:cs typeface="Arial" panose="020B0604020202020204" pitchFamily="34" charset="0"/>
                        </a:rPr>
                        <a:t>membuat</a:t>
                      </a:r>
                      <a:r>
                        <a:rPr lang="en-US" sz="1400" b="0" i="0" baseline="0" dirty="0">
                          <a:latin typeface="Open Sans Ligh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baseline="0" dirty="0" err="1">
                          <a:latin typeface="Open Sans Light"/>
                          <a:cs typeface="Arial" panose="020B0604020202020204" pitchFamily="34" charset="0"/>
                        </a:rPr>
                        <a:t>sebarang</a:t>
                      </a:r>
                      <a:r>
                        <a:rPr lang="en-US" sz="1400" b="0" i="0" baseline="0" dirty="0">
                          <a:latin typeface="Open Sans Ligh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baseline="0" dirty="0" err="1">
                          <a:latin typeface="Open Sans Light"/>
                          <a:cs typeface="Arial" panose="020B0604020202020204" pitchFamily="34" charset="0"/>
                        </a:rPr>
                        <a:t>rekod</a:t>
                      </a:r>
                      <a:endParaRPr lang="en-US" sz="1400" b="0" i="0" dirty="0">
                        <a:latin typeface="Open Sans Ligh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 err="1">
                          <a:latin typeface="Open Sans Light"/>
                          <a:cs typeface="Arial" panose="020B0604020202020204" pitchFamily="34" charset="0"/>
                        </a:rPr>
                        <a:t>Mengakaun</a:t>
                      </a:r>
                      <a:r>
                        <a:rPr lang="en-US" sz="1400" b="0" i="0" dirty="0">
                          <a:latin typeface="Open Sans Ligh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>
                          <a:latin typeface="Open Sans Light"/>
                          <a:cs typeface="Arial" panose="020B0604020202020204" pitchFamily="34" charset="0"/>
                        </a:rPr>
                        <a:t>hasil</a:t>
                      </a:r>
                      <a:r>
                        <a:rPr lang="en-US" sz="1400" b="0" i="0" dirty="0">
                          <a:latin typeface="Open Sans Light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400" b="0" i="0" dirty="0" err="1">
                          <a:latin typeface="Open Sans Light"/>
                          <a:cs typeface="Arial" panose="020B0604020202020204" pitchFamily="34" charset="0"/>
                        </a:rPr>
                        <a:t>terimaan</a:t>
                      </a:r>
                      <a:r>
                        <a:rPr lang="en-US" sz="1400" b="0" i="0" dirty="0">
                          <a:latin typeface="Open Sans Light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US" sz="1400" b="0" i="0" dirty="0">
                          <a:latin typeface="Open Sans Light"/>
                          <a:cs typeface="Arial" panose="020B0604020202020204" pitchFamily="34" charset="0"/>
                        </a:rPr>
                        <a:t>Dt </a:t>
                      </a:r>
                      <a:r>
                        <a:rPr lang="en-US" sz="1400" b="0" i="0" dirty="0" err="1">
                          <a:latin typeface="Open Sans Light"/>
                          <a:cs typeface="Arial" panose="020B0604020202020204" pitchFamily="34" charset="0"/>
                        </a:rPr>
                        <a:t>Akaun</a:t>
                      </a:r>
                      <a:r>
                        <a:rPr lang="en-US" sz="1400" b="0" i="0" dirty="0">
                          <a:latin typeface="Open Sans Light"/>
                          <a:cs typeface="Arial" panose="020B0604020202020204" pitchFamily="34" charset="0"/>
                        </a:rPr>
                        <a:t> Belum </a:t>
                      </a:r>
                      <a:r>
                        <a:rPr lang="en-US" sz="1400" b="0" i="0" dirty="0" err="1">
                          <a:latin typeface="Open Sans Light"/>
                          <a:cs typeface="Arial" panose="020B0604020202020204" pitchFamily="34" charset="0"/>
                        </a:rPr>
                        <a:t>Terima</a:t>
                      </a:r>
                      <a:r>
                        <a:rPr lang="en-US" sz="1400" b="0" i="0" dirty="0">
                          <a:latin typeface="Open Sans Light"/>
                          <a:cs typeface="Arial" panose="020B0604020202020204" pitchFamily="34" charset="0"/>
                        </a:rPr>
                        <a:t>     RM27,000,000</a:t>
                      </a:r>
                    </a:p>
                    <a:p>
                      <a:r>
                        <a:rPr lang="en-US" sz="1400" b="0" i="0" dirty="0">
                          <a:latin typeface="Open Sans Light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en-US" sz="1400" b="0" i="0" dirty="0" err="1">
                          <a:latin typeface="Open Sans Light"/>
                          <a:cs typeface="Arial" panose="020B0604020202020204" pitchFamily="34" charset="0"/>
                        </a:rPr>
                        <a:t>Kt</a:t>
                      </a:r>
                      <a:r>
                        <a:rPr lang="en-US" sz="1400" b="0" i="0" dirty="0">
                          <a:latin typeface="Open Sans Light"/>
                          <a:cs typeface="Arial" panose="020B0604020202020204" pitchFamily="34" charset="0"/>
                        </a:rPr>
                        <a:t> Hasil                       RM27,000,000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905256" y="2212734"/>
            <a:ext cx="1810512" cy="256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Open Sans Light"/>
              </a:rPr>
              <a:t>CONTOH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26135" y="4180821"/>
            <a:ext cx="9092057" cy="594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latin typeface="Open Sans Light"/>
              </a:rPr>
              <a:t>2) </a:t>
            </a:r>
            <a:r>
              <a:rPr lang="en-US" sz="1400" dirty="0" err="1">
                <a:solidFill>
                  <a:schemeClr val="tx1"/>
                </a:solidFill>
                <a:latin typeface="Open Sans Light"/>
              </a:rPr>
              <a:t>Menerima</a:t>
            </a:r>
            <a:r>
              <a:rPr lang="en-US" sz="1400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/>
              </a:rPr>
              <a:t>kutipan</a:t>
            </a:r>
            <a:r>
              <a:rPr lang="en-US" sz="1400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/>
              </a:rPr>
              <a:t>cukai</a:t>
            </a:r>
            <a:r>
              <a:rPr lang="en-US" sz="1400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/>
              </a:rPr>
              <a:t>tanah</a:t>
            </a:r>
            <a:r>
              <a:rPr lang="en-US" sz="1400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/>
              </a:rPr>
              <a:t>berjumlah</a:t>
            </a:r>
            <a:r>
              <a:rPr lang="en-US" sz="1400" dirty="0">
                <a:solidFill>
                  <a:schemeClr val="tx1"/>
                </a:solidFill>
                <a:latin typeface="Open Sans Light"/>
              </a:rPr>
              <a:t> RM3,000,000.00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239918"/>
              </p:ext>
            </p:extLst>
          </p:nvPr>
        </p:nvGraphicFramePr>
        <p:xfrm>
          <a:off x="838200" y="4607772"/>
          <a:ext cx="8760507" cy="1339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87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60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49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ASAS</a:t>
                      </a:r>
                      <a:r>
                        <a:rPr lang="en-US" baseline="0" dirty="0"/>
                        <a:t> TUNAI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ASAS AKRUAN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6808">
                <a:tc>
                  <a:txBody>
                    <a:bodyPr/>
                    <a:lstStyle/>
                    <a:p>
                      <a:r>
                        <a:rPr lang="en-US" sz="1400" b="0" i="0" dirty="0">
                          <a:latin typeface="Open Sans Light"/>
                          <a:cs typeface="Arial" panose="020B0604020202020204" pitchFamily="34" charset="0"/>
                        </a:rPr>
                        <a:t>Proses</a:t>
                      </a:r>
                      <a:r>
                        <a:rPr lang="en-US" sz="1400" b="0" i="0" baseline="0" dirty="0">
                          <a:latin typeface="Open Sans Ligh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baseline="0" dirty="0" err="1">
                          <a:latin typeface="Open Sans Light"/>
                          <a:cs typeface="Arial" panose="020B0604020202020204" pitchFamily="34" charset="0"/>
                        </a:rPr>
                        <a:t>Perakaunan</a:t>
                      </a:r>
                      <a:r>
                        <a:rPr lang="en-US" sz="1400" b="0" i="0" dirty="0">
                          <a:latin typeface="Open Sans Ligh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 err="1">
                          <a:latin typeface="Open Sans Light"/>
                          <a:cs typeface="Arial" panose="020B0604020202020204" pitchFamily="34" charset="0"/>
                        </a:rPr>
                        <a:t>Mengakaun</a:t>
                      </a:r>
                      <a:r>
                        <a:rPr lang="en-US" sz="1400" b="0" i="0" dirty="0">
                          <a:latin typeface="Open Sans Ligh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>
                          <a:latin typeface="Open Sans Light"/>
                          <a:cs typeface="Arial" panose="020B0604020202020204" pitchFamily="34" charset="0"/>
                        </a:rPr>
                        <a:t>hasil</a:t>
                      </a:r>
                      <a:r>
                        <a:rPr lang="en-US" sz="1400" b="0" i="0" dirty="0">
                          <a:latin typeface="Open Sans Light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400" b="0" i="0" dirty="0" err="1">
                          <a:latin typeface="Open Sans Light"/>
                          <a:cs typeface="Arial" panose="020B0604020202020204" pitchFamily="34" charset="0"/>
                        </a:rPr>
                        <a:t>terimaan</a:t>
                      </a:r>
                      <a:r>
                        <a:rPr lang="en-US" sz="1400" b="0" i="0" dirty="0">
                          <a:latin typeface="Open Sans Light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US" sz="1400" b="0" i="0" dirty="0">
                          <a:latin typeface="Open Sans Light"/>
                          <a:cs typeface="Arial" panose="020B0604020202020204" pitchFamily="34" charset="0"/>
                        </a:rPr>
                        <a:t>Dt </a:t>
                      </a:r>
                      <a:r>
                        <a:rPr lang="en-US" sz="1400" b="0" i="0" dirty="0" err="1">
                          <a:latin typeface="Open Sans Light"/>
                          <a:cs typeface="Arial" panose="020B0604020202020204" pitchFamily="34" charset="0"/>
                        </a:rPr>
                        <a:t>Tunai</a:t>
                      </a:r>
                      <a:r>
                        <a:rPr lang="en-US" sz="1400" b="0" i="0" dirty="0">
                          <a:latin typeface="Open Sans Light"/>
                          <a:cs typeface="Arial" panose="020B0604020202020204" pitchFamily="34" charset="0"/>
                        </a:rPr>
                        <a:t>               RM3,000,000</a:t>
                      </a:r>
                    </a:p>
                    <a:p>
                      <a:r>
                        <a:rPr lang="en-US" sz="1400" b="0" i="0" dirty="0">
                          <a:latin typeface="Open Sans Light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en-US" sz="1400" b="0" i="0" dirty="0" err="1">
                          <a:latin typeface="Open Sans Light"/>
                          <a:cs typeface="Arial" panose="020B0604020202020204" pitchFamily="34" charset="0"/>
                        </a:rPr>
                        <a:t>Kt</a:t>
                      </a:r>
                      <a:r>
                        <a:rPr lang="en-US" sz="1400" b="0" i="0" dirty="0">
                          <a:latin typeface="Open Sans Light"/>
                          <a:cs typeface="Arial" panose="020B0604020202020204" pitchFamily="34" charset="0"/>
                        </a:rPr>
                        <a:t> Hasil                 RM3,000,000</a:t>
                      </a:r>
                    </a:p>
                    <a:p>
                      <a:pPr algn="ctr"/>
                      <a:endParaRPr lang="en-US" sz="1400" b="0" i="0" dirty="0">
                        <a:latin typeface="Open Sans Ligh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 err="1">
                          <a:latin typeface="Open Sans Light"/>
                          <a:cs typeface="Arial" panose="020B0604020202020204" pitchFamily="34" charset="0"/>
                        </a:rPr>
                        <a:t>Mengakaun</a:t>
                      </a:r>
                      <a:r>
                        <a:rPr lang="en-US" sz="1400" b="0" i="0" dirty="0">
                          <a:latin typeface="Open Sans Ligh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>
                          <a:latin typeface="Open Sans Light"/>
                          <a:cs typeface="Arial" panose="020B0604020202020204" pitchFamily="34" charset="0"/>
                        </a:rPr>
                        <a:t>pungutan</a:t>
                      </a:r>
                      <a:r>
                        <a:rPr lang="en-US" sz="1400" b="0" i="0" dirty="0">
                          <a:latin typeface="Open Sans Light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US" sz="1400" b="0" i="0" dirty="0">
                          <a:latin typeface="Open Sans Light"/>
                          <a:cs typeface="Arial" panose="020B0604020202020204" pitchFamily="34" charset="0"/>
                        </a:rPr>
                        <a:t>Dt </a:t>
                      </a:r>
                      <a:r>
                        <a:rPr lang="en-US" sz="1400" b="0" i="0" dirty="0" err="1">
                          <a:latin typeface="Open Sans Light"/>
                          <a:cs typeface="Arial" panose="020B0604020202020204" pitchFamily="34" charset="0"/>
                        </a:rPr>
                        <a:t>Tunai</a:t>
                      </a:r>
                      <a:r>
                        <a:rPr lang="en-US" sz="1400" b="0" i="0" baseline="0" dirty="0">
                          <a:latin typeface="Open Sans Light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en-US" sz="1400" b="0" i="0" dirty="0">
                          <a:latin typeface="Open Sans Light"/>
                          <a:cs typeface="Arial" panose="020B0604020202020204" pitchFamily="34" charset="0"/>
                        </a:rPr>
                        <a:t>             RM3,000,00</a:t>
                      </a:r>
                    </a:p>
                    <a:p>
                      <a:r>
                        <a:rPr lang="en-US" sz="1400" b="0" i="0" baseline="0" dirty="0">
                          <a:latin typeface="Open Sans Light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400" b="0" i="0" dirty="0">
                          <a:latin typeface="Open Sans Ligh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>
                          <a:latin typeface="Open Sans Light"/>
                          <a:cs typeface="Arial" panose="020B0604020202020204" pitchFamily="34" charset="0"/>
                        </a:rPr>
                        <a:t>Kt</a:t>
                      </a:r>
                      <a:r>
                        <a:rPr lang="en-US" sz="1400" b="0" i="0" dirty="0">
                          <a:latin typeface="Open Sans Ligh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>
                          <a:latin typeface="Open Sans Light"/>
                          <a:cs typeface="Arial" panose="020B0604020202020204" pitchFamily="34" charset="0"/>
                        </a:rPr>
                        <a:t>Akaun</a:t>
                      </a:r>
                      <a:r>
                        <a:rPr lang="en-US" sz="1400" b="0" i="0" dirty="0">
                          <a:latin typeface="Open Sans Light"/>
                          <a:cs typeface="Arial" panose="020B0604020202020204" pitchFamily="34" charset="0"/>
                        </a:rPr>
                        <a:t> Belum </a:t>
                      </a:r>
                      <a:r>
                        <a:rPr lang="en-US" sz="1400" b="0" i="0" dirty="0" err="1">
                          <a:latin typeface="Open Sans Light"/>
                          <a:cs typeface="Arial" panose="020B0604020202020204" pitchFamily="34" charset="0"/>
                        </a:rPr>
                        <a:t>Terima</a:t>
                      </a:r>
                      <a:r>
                        <a:rPr lang="en-US" sz="1400" b="0" i="0" dirty="0">
                          <a:latin typeface="Open Sans Light"/>
                          <a:cs typeface="Arial" panose="020B0604020202020204" pitchFamily="34" charset="0"/>
                        </a:rPr>
                        <a:t>      3,000,000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258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 descr="Commercial Property Clip Art at Clker.com - vector clip art online, royalty 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0" descr="Property Plant Equipments Images, Stock Photos &amp; Vectors | Shutte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8" descr="Construction site equipment vector Free vector in Encapsulated PostScript  eps ( .eps ) vector illustration graphic art design format format for free  download 964.74KB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3827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Arial Narrow" panose="020B0606020202030204" pitchFamily="34" charset="0"/>
              </a:rPr>
              <a:t>PERAKAUNAN HASIL ASAS AKRUAN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6437376"/>
            <a:ext cx="905256" cy="420624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82882" y="6437376"/>
            <a:ext cx="11209118" cy="420624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MPSAS 9 –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Daripada</a:t>
            </a:r>
            <a:r>
              <a:rPr lang="en-US" b="1" dirty="0"/>
              <a:t> </a:t>
            </a:r>
            <a:r>
              <a:rPr lang="en-US" b="1" dirty="0" err="1"/>
              <a:t>Urusniaga</a:t>
            </a:r>
            <a:r>
              <a:rPr lang="en-US" b="1" dirty="0"/>
              <a:t> </a:t>
            </a:r>
            <a:r>
              <a:rPr lang="en-US" b="1" dirty="0" err="1"/>
              <a:t>Pertukaran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6833418" y="2841364"/>
            <a:ext cx="3539614" cy="1071873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Open Sans Light"/>
              </a:rPr>
              <a:t>HASIL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833418" y="1056523"/>
            <a:ext cx="3539614" cy="1411372"/>
          </a:xfrm>
          <a:prstGeom prst="round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Open Sans Light"/>
              </a:rPr>
              <a:t>Hasil</a:t>
            </a:r>
            <a:r>
              <a:rPr lang="en-US" dirty="0">
                <a:latin typeface="Open Sans Light"/>
              </a:rPr>
              <a:t> </a:t>
            </a:r>
            <a:r>
              <a:rPr lang="en-US" dirty="0" err="1">
                <a:latin typeface="Open Sans Light"/>
              </a:rPr>
              <a:t>Daripada</a:t>
            </a:r>
            <a:r>
              <a:rPr lang="en-US" dirty="0">
                <a:latin typeface="Open Sans Light"/>
              </a:rPr>
              <a:t> </a:t>
            </a:r>
            <a:r>
              <a:rPr lang="en-US" dirty="0" err="1">
                <a:latin typeface="Open Sans Light"/>
              </a:rPr>
              <a:t>Urusniaga</a:t>
            </a:r>
            <a:r>
              <a:rPr lang="en-US" dirty="0">
                <a:latin typeface="Open Sans Light"/>
              </a:rPr>
              <a:t> </a:t>
            </a:r>
            <a:r>
              <a:rPr lang="en-US" dirty="0" err="1">
                <a:latin typeface="Open Sans Light"/>
              </a:rPr>
              <a:t>Pertukaran</a:t>
            </a:r>
            <a:endParaRPr lang="en-US" dirty="0">
              <a:latin typeface="Open Sans Light"/>
            </a:endParaRPr>
          </a:p>
          <a:p>
            <a:pPr algn="ctr"/>
            <a:r>
              <a:rPr lang="en-US" dirty="0">
                <a:latin typeface="Open Sans Light"/>
              </a:rPr>
              <a:t>[MPSAS 9]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833419" y="4425869"/>
            <a:ext cx="3539614" cy="1411372"/>
          </a:xfrm>
          <a:prstGeom prst="round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Open Sans Light"/>
              </a:rPr>
              <a:t>Hasil</a:t>
            </a:r>
            <a:r>
              <a:rPr lang="en-US" dirty="0">
                <a:latin typeface="Open Sans Light"/>
              </a:rPr>
              <a:t> </a:t>
            </a:r>
            <a:r>
              <a:rPr lang="en-US" dirty="0" err="1">
                <a:latin typeface="Open Sans Light"/>
              </a:rPr>
              <a:t>Daripada</a:t>
            </a:r>
            <a:r>
              <a:rPr lang="en-US" dirty="0">
                <a:latin typeface="Open Sans Light"/>
              </a:rPr>
              <a:t> </a:t>
            </a:r>
            <a:r>
              <a:rPr lang="en-US" dirty="0" err="1">
                <a:latin typeface="Open Sans Light"/>
              </a:rPr>
              <a:t>Urusniaga</a:t>
            </a:r>
            <a:r>
              <a:rPr lang="en-US" dirty="0">
                <a:latin typeface="Open Sans Light"/>
              </a:rPr>
              <a:t> </a:t>
            </a:r>
            <a:r>
              <a:rPr lang="en-US" dirty="0" err="1">
                <a:latin typeface="Open Sans Light"/>
              </a:rPr>
              <a:t>Bukan</a:t>
            </a:r>
            <a:r>
              <a:rPr lang="en-US" dirty="0">
                <a:latin typeface="Open Sans Light"/>
              </a:rPr>
              <a:t> </a:t>
            </a:r>
            <a:r>
              <a:rPr lang="en-US" dirty="0" err="1">
                <a:latin typeface="Open Sans Light"/>
              </a:rPr>
              <a:t>Pertukaran</a:t>
            </a:r>
            <a:endParaRPr lang="en-US" dirty="0">
              <a:latin typeface="Open Sans Light"/>
            </a:endParaRPr>
          </a:p>
          <a:p>
            <a:pPr algn="ctr"/>
            <a:r>
              <a:rPr lang="en-US" dirty="0">
                <a:latin typeface="Open Sans Light"/>
              </a:rPr>
              <a:t>[MPSAS 23]</a:t>
            </a:r>
          </a:p>
        </p:txBody>
      </p:sp>
      <p:sp>
        <p:nvSpPr>
          <p:cNvPr id="4" name="Down Arrow 3"/>
          <p:cNvSpPr/>
          <p:nvPr/>
        </p:nvSpPr>
        <p:spPr>
          <a:xfrm rot="10800000">
            <a:off x="8136192" y="2471637"/>
            <a:ext cx="344129" cy="368371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8136192" y="3915948"/>
            <a:ext cx="344129" cy="365004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88482" y="818057"/>
            <a:ext cx="3656912" cy="53192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05782" y="1130710"/>
            <a:ext cx="3421625" cy="39329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Hasil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Cukai</a:t>
            </a:r>
            <a:endParaRPr lang="en-US" sz="1400" dirty="0">
              <a:solidFill>
                <a:schemeClr val="tx1"/>
              </a:solidFill>
              <a:latin typeface="Open Sans Light" panose="020B0306030504020204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05781" y="2984010"/>
            <a:ext cx="3421625" cy="39329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Open Sans Light" panose="020B0306030504020204"/>
              </a:rPr>
              <a:t>Hasil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Bukan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Cukai</a:t>
            </a:r>
            <a:endParaRPr lang="en-US" sz="1400" dirty="0">
              <a:latin typeface="Open Sans Light" panose="020B0306030504020204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64773" y="1571181"/>
            <a:ext cx="1632155" cy="380704"/>
          </a:xfrm>
          <a:prstGeom prst="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Open Sans Light" panose="020B0306030504020204"/>
              </a:rPr>
              <a:t>Cukai</a:t>
            </a:r>
            <a:r>
              <a:rPr lang="en-US" sz="1400" dirty="0">
                <a:latin typeface="Open Sans Light" panose="020B0306030504020204"/>
              </a:rPr>
              <a:t> Tanah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725739" y="1571181"/>
            <a:ext cx="1632841" cy="393290"/>
          </a:xfrm>
          <a:prstGeom prst="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Open Sans Light" panose="020B0306030504020204"/>
              </a:rPr>
              <a:t>Cukai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Galian</a:t>
            </a:r>
            <a:endParaRPr lang="en-US" sz="1400" dirty="0">
              <a:latin typeface="Open Sans Light" panose="020B0306030504020204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64773" y="1984248"/>
            <a:ext cx="1632155" cy="393290"/>
          </a:xfrm>
          <a:prstGeom prst="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Open Sans Light" panose="020B0306030504020204"/>
              </a:rPr>
              <a:t>Cukai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Parit</a:t>
            </a:r>
            <a:r>
              <a:rPr lang="en-US" sz="1400" dirty="0">
                <a:latin typeface="Open Sans Light" panose="020B0306030504020204"/>
              </a:rPr>
              <a:t> &amp; </a:t>
            </a:r>
            <a:r>
              <a:rPr lang="en-US" sz="1400" dirty="0" err="1">
                <a:latin typeface="Open Sans Light" panose="020B0306030504020204"/>
              </a:rPr>
              <a:t>Tali</a:t>
            </a:r>
            <a:r>
              <a:rPr lang="en-US" sz="1400" dirty="0">
                <a:latin typeface="Open Sans Light" panose="020B0306030504020204"/>
              </a:rPr>
              <a:t> Air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726425" y="1984248"/>
            <a:ext cx="1632155" cy="39329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Open Sans Light" panose="020B0306030504020204"/>
              </a:rPr>
              <a:t>Royalti</a:t>
            </a:r>
            <a:endParaRPr lang="en-US" sz="1400" dirty="0">
              <a:latin typeface="Open Sans Light" panose="020B0306030504020204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69686" y="2411953"/>
            <a:ext cx="1632155" cy="393290"/>
          </a:xfrm>
          <a:prstGeom prst="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Open Sans Light" panose="020B0306030504020204"/>
              </a:rPr>
              <a:t>Cukai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Hiburan</a:t>
            </a:r>
            <a:endParaRPr lang="en-US" sz="1400" dirty="0">
              <a:latin typeface="Open Sans Light" panose="020B0306030504020204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725739" y="2397315"/>
            <a:ext cx="1632155" cy="393290"/>
          </a:xfrm>
          <a:prstGeom prst="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Open Sans Light" panose="020B0306030504020204"/>
              </a:rPr>
              <a:t>Levi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093584" y="3458036"/>
            <a:ext cx="3264310" cy="380704"/>
          </a:xfrm>
          <a:prstGeom prst="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Lesen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Bayaran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Pendaftaran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&amp; Permit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099185" y="3861416"/>
            <a:ext cx="3264310" cy="38070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Open Sans Light" panose="020B0306030504020204"/>
              </a:rPr>
              <a:t>Perkhidmatan</a:t>
            </a:r>
            <a:r>
              <a:rPr lang="en-US" sz="1400" dirty="0">
                <a:latin typeface="Open Sans Light" panose="020B0306030504020204"/>
              </a:rPr>
              <a:t> &amp; </a:t>
            </a:r>
            <a:r>
              <a:rPr lang="en-US" sz="1400" dirty="0" err="1">
                <a:latin typeface="Open Sans Light" panose="020B0306030504020204"/>
              </a:rPr>
              <a:t>Bayaran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Perkhidmatan</a:t>
            </a:r>
            <a:endParaRPr lang="en-US" sz="1400" dirty="0">
              <a:latin typeface="Open Sans Light" panose="020B0306030504020204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99187" y="4270141"/>
            <a:ext cx="1632155" cy="38070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Open Sans Light" panose="020B0306030504020204"/>
              </a:rPr>
              <a:t>Sewa</a:t>
            </a:r>
            <a:endParaRPr lang="en-US" sz="1400" dirty="0">
              <a:latin typeface="Open Sans Light" panose="020B0306030504020204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760153" y="4270141"/>
            <a:ext cx="1597741" cy="39329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Open Sans Light" panose="020B0306030504020204"/>
              </a:rPr>
              <a:t>Jualan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Barang</a:t>
            </a:r>
            <a:endParaRPr lang="en-US" sz="1400" dirty="0">
              <a:latin typeface="Open Sans Light" panose="020B0306030504020204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99187" y="4683208"/>
            <a:ext cx="1632155" cy="39329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Open Sans Light" panose="020B0306030504020204"/>
              </a:rPr>
              <a:t>Dividen</a:t>
            </a:r>
            <a:endParaRPr lang="en-US" sz="1400" dirty="0">
              <a:latin typeface="Open Sans Light" panose="020B0306030504020204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760840" y="4683208"/>
            <a:ext cx="1597070" cy="393290"/>
          </a:xfrm>
          <a:prstGeom prst="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Open Sans Light" panose="020B0306030504020204"/>
              </a:rPr>
              <a:t>Denda</a:t>
            </a:r>
            <a:endParaRPr lang="en-US" sz="1400" dirty="0">
              <a:latin typeface="Open Sans Light" panose="020B0306030504020204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094272" y="5101079"/>
            <a:ext cx="1632155" cy="393290"/>
          </a:xfrm>
          <a:prstGeom prst="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Open Sans Light" panose="020B0306030504020204"/>
              </a:rPr>
              <a:t>Pemberian</a:t>
            </a:r>
            <a:r>
              <a:rPr lang="en-US" sz="1400" dirty="0">
                <a:latin typeface="Open Sans Light" panose="020B0306030504020204"/>
              </a:rPr>
              <a:t>/</a:t>
            </a:r>
            <a:r>
              <a:rPr lang="en-US" sz="1400" dirty="0" err="1">
                <a:latin typeface="Open Sans Light" panose="020B0306030504020204"/>
              </a:rPr>
              <a:t>Geran</a:t>
            </a:r>
            <a:endParaRPr lang="en-US" sz="1400" dirty="0">
              <a:latin typeface="Open Sans Light" panose="020B0306030504020204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755925" y="5101079"/>
            <a:ext cx="1597070" cy="39329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Open Sans Light" panose="020B0306030504020204"/>
              </a:rPr>
              <a:t>Faedah</a:t>
            </a:r>
            <a:endParaRPr lang="en-US" sz="1400" dirty="0">
              <a:latin typeface="Open Sans Light" panose="020B0306030504020204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088685" y="5519206"/>
            <a:ext cx="3264310" cy="38070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Open Sans Light" panose="020B0306030504020204"/>
              </a:rPr>
              <a:t>Pelbagai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Terimaan</a:t>
            </a:r>
            <a:r>
              <a:rPr lang="en-US" sz="1400" dirty="0">
                <a:latin typeface="Open Sans Light" panose="020B0306030504020204"/>
              </a:rPr>
              <a:t> – </a:t>
            </a:r>
            <a:r>
              <a:rPr lang="en-US" sz="1400" dirty="0" err="1">
                <a:latin typeface="Open Sans Light" panose="020B0306030504020204"/>
              </a:rPr>
              <a:t>Pulangan</a:t>
            </a:r>
            <a:r>
              <a:rPr lang="en-US" sz="1400" dirty="0">
                <a:latin typeface="Open Sans Light" panose="020B0306030504020204"/>
              </a:rPr>
              <a:t> </a:t>
            </a:r>
            <a:r>
              <a:rPr lang="en-US" sz="1400" dirty="0" err="1">
                <a:latin typeface="Open Sans Light" panose="020B0306030504020204"/>
              </a:rPr>
              <a:t>Balik</a:t>
            </a:r>
            <a:endParaRPr lang="en-US" sz="1400" dirty="0">
              <a:latin typeface="Open Sans Light" panose="020B03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3475306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 descr="Commercial Property Clip Art at Clker.com - vector clip art online, royalty 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0" descr="Property Plant Equipments Images, Stock Photos &amp; Vectors | Shutte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8" descr="Construction site equipment vector Free vector in Encapsulated PostScript  eps ( .eps ) vector illustration graphic art design format format for free  download 964.74KB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6437376"/>
            <a:ext cx="905256" cy="420624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82882" y="6437376"/>
            <a:ext cx="11209118" cy="420624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MPSAS 9 –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Daripada</a:t>
            </a:r>
            <a:r>
              <a:rPr lang="en-US" b="1" dirty="0"/>
              <a:t> </a:t>
            </a:r>
            <a:r>
              <a:rPr lang="en-US" b="1" dirty="0" err="1"/>
              <a:t>Urusniaga</a:t>
            </a:r>
            <a:r>
              <a:rPr lang="en-US" b="1" dirty="0"/>
              <a:t> </a:t>
            </a:r>
            <a:r>
              <a:rPr lang="en-US" b="1" dirty="0" err="1"/>
              <a:t>Pertukaran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777613" y="2324886"/>
            <a:ext cx="6749845" cy="1411372"/>
          </a:xfrm>
          <a:prstGeom prst="round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Open Sans Light"/>
              </a:rPr>
              <a:t>Hasil</a:t>
            </a:r>
            <a:r>
              <a:rPr lang="en-US" dirty="0">
                <a:latin typeface="Open Sans Light"/>
              </a:rPr>
              <a:t> </a:t>
            </a:r>
            <a:r>
              <a:rPr lang="en-US" dirty="0" err="1">
                <a:latin typeface="Open Sans Light"/>
              </a:rPr>
              <a:t>Daripada</a:t>
            </a:r>
            <a:r>
              <a:rPr lang="en-US" dirty="0">
                <a:latin typeface="Open Sans Light"/>
              </a:rPr>
              <a:t> </a:t>
            </a:r>
            <a:r>
              <a:rPr lang="en-US" dirty="0" err="1">
                <a:latin typeface="Open Sans Light"/>
              </a:rPr>
              <a:t>Urusniaga</a:t>
            </a:r>
            <a:r>
              <a:rPr lang="en-US" dirty="0">
                <a:latin typeface="Open Sans Light"/>
              </a:rPr>
              <a:t> </a:t>
            </a:r>
            <a:r>
              <a:rPr lang="en-US" dirty="0" err="1">
                <a:latin typeface="Open Sans Light"/>
              </a:rPr>
              <a:t>Pertukaran</a:t>
            </a:r>
            <a:endParaRPr lang="en-US" dirty="0">
              <a:latin typeface="Open Sans Light"/>
            </a:endParaRPr>
          </a:p>
          <a:p>
            <a:pPr algn="ctr"/>
            <a:r>
              <a:rPr lang="en-US" dirty="0">
                <a:latin typeface="Open Sans Light"/>
              </a:rPr>
              <a:t>[MPSAS 9]</a:t>
            </a:r>
          </a:p>
        </p:txBody>
      </p:sp>
    </p:spTree>
    <p:extLst>
      <p:ext uri="{BB962C8B-B14F-4D97-AF65-F5344CB8AC3E}">
        <p14:creationId xmlns:p14="http://schemas.microsoft.com/office/powerpoint/2010/main" val="4044112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 descr="Commercial Property Clip Art at Clker.com - vector clip art online, royalty 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0" descr="Property Plant Equipments Images, Stock Photos &amp; Vectors | Shutte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8" descr="Construction site equipment vector Free vector in Encapsulated PostScript  eps ( .eps ) vector illustration graphic art design format format for free  download 964.74KB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3827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Arial Narrow" panose="020B0606020202030204" pitchFamily="34" charset="0"/>
              </a:rPr>
              <a:t>URUSNIAGA PERTUKARAN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6437376"/>
            <a:ext cx="905256" cy="420624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82882" y="-57659"/>
            <a:ext cx="10370918" cy="36772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u="sng" dirty="0" err="1">
                <a:solidFill>
                  <a:schemeClr val="tx1"/>
                </a:solidFill>
                <a:latin typeface="Open Sans Light"/>
              </a:rPr>
              <a:t>Urus</a:t>
            </a:r>
            <a:r>
              <a:rPr lang="en-US" sz="1600" b="1" u="sng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u="sng" dirty="0" err="1">
                <a:solidFill>
                  <a:schemeClr val="tx1"/>
                </a:solidFill>
                <a:latin typeface="Open Sans Light"/>
              </a:rPr>
              <a:t>niaga</a:t>
            </a:r>
            <a:r>
              <a:rPr lang="en-US" sz="1600" b="1" u="sng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u="sng" dirty="0" err="1">
                <a:solidFill>
                  <a:schemeClr val="tx1"/>
                </a:solidFill>
                <a:latin typeface="Open Sans Light"/>
              </a:rPr>
              <a:t>a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pabila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sebuah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entiti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menerima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aset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atau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perkhidmatan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,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atau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liabiliti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dilangsaikan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dan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secara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langsung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memberikan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nilai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yang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hampir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sama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(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terutamanya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dalam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bentuk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wang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tunai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,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barangan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,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perkhidmatan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atau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penggunaan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aset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)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kepada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entiti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lain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sebagai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pertukaran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.</a:t>
            </a:r>
            <a:endParaRPr lang="en-US" sz="1600" dirty="0">
              <a:solidFill>
                <a:schemeClr val="tx1"/>
              </a:solidFill>
              <a:latin typeface="Open Sans Light"/>
            </a:endParaRPr>
          </a:p>
          <a:p>
            <a:r>
              <a:rPr lang="en-US" sz="1600" dirty="0">
                <a:solidFill>
                  <a:schemeClr val="tx1"/>
                </a:solidFill>
                <a:latin typeface="Open Sans Light"/>
              </a:rPr>
              <a:t> </a:t>
            </a:r>
          </a:p>
          <a:p>
            <a:endParaRPr lang="en-US" sz="1600" dirty="0">
              <a:solidFill>
                <a:schemeClr val="tx1"/>
              </a:solidFill>
              <a:latin typeface="Open Sans Light"/>
            </a:endParaRPr>
          </a:p>
          <a:p>
            <a:pPr lvl="1"/>
            <a:endParaRPr lang="en-US" sz="1600" dirty="0">
              <a:solidFill>
                <a:schemeClr val="tx1"/>
              </a:solidFill>
              <a:latin typeface="Open Sans Light"/>
            </a:endParaRPr>
          </a:p>
          <a:p>
            <a:r>
              <a:rPr lang="en-US" sz="1600" dirty="0">
                <a:solidFill>
                  <a:schemeClr val="tx1"/>
                </a:solidFill>
                <a:latin typeface="Open Sans Light"/>
              </a:rPr>
              <a:t> 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82882" y="6437376"/>
            <a:ext cx="11209118" cy="420624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MPSAS 9 –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Daripada</a:t>
            </a:r>
            <a:r>
              <a:rPr lang="en-US" b="1" dirty="0"/>
              <a:t> </a:t>
            </a:r>
            <a:r>
              <a:rPr lang="en-US" b="1" dirty="0" err="1"/>
              <a:t>Urusniaga</a:t>
            </a:r>
            <a:r>
              <a:rPr lang="en-US" b="1" dirty="0"/>
              <a:t> </a:t>
            </a:r>
            <a:r>
              <a:rPr lang="en-US" b="1" dirty="0" err="1"/>
              <a:t>Pertukaran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824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54885" y="2989004"/>
            <a:ext cx="6959609" cy="4522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latin typeface="Open Sans Light" panose="020B0306030504020204"/>
              </a:rPr>
              <a:t>Penggunaan</a:t>
            </a:r>
            <a:r>
              <a:rPr lang="en-US" sz="1600" dirty="0">
                <a:latin typeface="Open Sans Light" panose="020B0306030504020204"/>
              </a:rPr>
              <a:t> </a:t>
            </a:r>
            <a:r>
              <a:rPr lang="en-US" sz="1600" dirty="0" err="1">
                <a:latin typeface="Open Sans Light" panose="020B0306030504020204"/>
              </a:rPr>
              <a:t>Aset</a:t>
            </a:r>
            <a:r>
              <a:rPr lang="en-US" sz="1600" dirty="0">
                <a:latin typeface="Open Sans Light" panose="020B0306030504020204"/>
              </a:rPr>
              <a:t> </a:t>
            </a:r>
            <a:r>
              <a:rPr lang="en-US" sz="1600" dirty="0" err="1">
                <a:latin typeface="Open Sans Light" panose="020B0306030504020204"/>
              </a:rPr>
              <a:t>Entiti</a:t>
            </a:r>
            <a:r>
              <a:rPr lang="en-US" sz="1600" dirty="0">
                <a:latin typeface="Open Sans Light" panose="020B0306030504020204"/>
              </a:rPr>
              <a:t> </a:t>
            </a:r>
            <a:r>
              <a:rPr lang="en-US" sz="1600" dirty="0" err="1">
                <a:latin typeface="Open Sans Light" panose="020B0306030504020204"/>
              </a:rPr>
              <a:t>Oleh</a:t>
            </a:r>
            <a:r>
              <a:rPr lang="en-US" sz="1600" dirty="0">
                <a:latin typeface="Open Sans Light" panose="020B0306030504020204"/>
              </a:rPr>
              <a:t> </a:t>
            </a:r>
            <a:r>
              <a:rPr lang="en-US" sz="1600" dirty="0" err="1">
                <a:latin typeface="Open Sans Light" panose="020B0306030504020204"/>
              </a:rPr>
              <a:t>Pihak</a:t>
            </a:r>
            <a:r>
              <a:rPr lang="en-US" sz="1600" dirty="0">
                <a:latin typeface="Open Sans Light" panose="020B0306030504020204"/>
              </a:rPr>
              <a:t> Lain</a:t>
            </a:r>
          </a:p>
        </p:txBody>
      </p:sp>
      <p:sp>
        <p:nvSpPr>
          <p:cNvPr id="7" name="AutoShape 4" descr="Commercial Property Clip Art at Clker.com - vector clip art online, royalty 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0" descr="Property Plant Equipments Images, Stock Photos &amp; Vectors | Shutte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8" descr="Construction site equipment vector Free vector in Encapsulated PostScript  eps ( .eps ) vector illustration graphic art design format format for free  download 964.74KB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3827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Arial Narrow" panose="020B0606020202030204" pitchFamily="34" charset="0"/>
              </a:rPr>
              <a:t>PEMAKAIAN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6437376"/>
            <a:ext cx="905256" cy="420624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82882" y="365125"/>
            <a:ext cx="10370918" cy="33907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Sesuatu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Open Sans Light"/>
              </a:rPr>
              <a:t>e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ntiti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yang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menyedia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dan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membentangkan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penyata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kewangan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mengikut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asas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perakaunan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akruan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hendaklah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mengguna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pakai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Piawaian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ini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untuk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memperakaunkan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hasil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yang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diperoleh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daripada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urus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niaga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pertukaran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dan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peristiwa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/>
              </a:rPr>
              <a:t>berikut</a:t>
            </a:r>
            <a:r>
              <a:rPr lang="en-US" sz="1600" b="1" dirty="0">
                <a:solidFill>
                  <a:schemeClr val="tx1"/>
                </a:solidFill>
                <a:latin typeface="Open Sans Light"/>
              </a:rPr>
              <a:t>:</a:t>
            </a:r>
            <a:endParaRPr lang="en-US" sz="1600" dirty="0">
              <a:solidFill>
                <a:schemeClr val="tx1"/>
              </a:solidFill>
              <a:latin typeface="Open Sans Light"/>
            </a:endParaRPr>
          </a:p>
          <a:p>
            <a:r>
              <a:rPr lang="en-US" sz="1600" dirty="0">
                <a:solidFill>
                  <a:schemeClr val="tx1"/>
                </a:solidFill>
                <a:latin typeface="Open Sans Light"/>
              </a:rPr>
              <a:t> </a:t>
            </a:r>
          </a:p>
          <a:p>
            <a:r>
              <a:rPr lang="en-US" sz="1600" dirty="0">
                <a:solidFill>
                  <a:schemeClr val="tx1"/>
                </a:solidFill>
                <a:latin typeface="Open Sans Light"/>
              </a:rPr>
              <a:t> </a:t>
            </a:r>
          </a:p>
          <a:p>
            <a:pPr lvl="1"/>
            <a:endParaRPr lang="en-US" sz="1600" dirty="0">
              <a:solidFill>
                <a:schemeClr val="tx1"/>
              </a:solidFill>
              <a:latin typeface="Open Sans Light"/>
            </a:endParaRPr>
          </a:p>
          <a:p>
            <a:r>
              <a:rPr lang="en-US" sz="1600" dirty="0">
                <a:solidFill>
                  <a:schemeClr val="tx1"/>
                </a:solidFill>
                <a:latin typeface="Open Sans Light"/>
              </a:rPr>
              <a:t> </a:t>
            </a:r>
          </a:p>
          <a:p>
            <a:pPr lvl="1"/>
            <a:endParaRPr lang="en-US" sz="1600" dirty="0">
              <a:solidFill>
                <a:schemeClr val="tx1"/>
              </a:solidFill>
              <a:latin typeface="Open Sans Light"/>
            </a:endParaRPr>
          </a:p>
          <a:p>
            <a:r>
              <a:rPr lang="en-US" sz="1600" dirty="0">
                <a:solidFill>
                  <a:schemeClr val="tx1"/>
                </a:solidFill>
                <a:latin typeface="Open Sans Light"/>
              </a:rPr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1061885" y="2035278"/>
            <a:ext cx="1720644" cy="1002890"/>
          </a:xfrm>
          <a:prstGeom prst="rect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  <a:latin typeface="Open Sans Light"/>
              </a:rPr>
              <a:t>Penyediaan</a:t>
            </a:r>
            <a:r>
              <a:rPr lang="en-US" sz="1600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Open Sans Light"/>
              </a:rPr>
              <a:t>Perkhidmatan</a:t>
            </a:r>
            <a:endParaRPr lang="en-US" sz="1600" dirty="0">
              <a:solidFill>
                <a:schemeClr val="tx1"/>
              </a:solidFill>
              <a:latin typeface="Open Sans Ligh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848555" y="2035278"/>
            <a:ext cx="1720644" cy="100289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  <a:latin typeface="Open Sans Light"/>
              </a:rPr>
              <a:t>Jualan</a:t>
            </a:r>
            <a:r>
              <a:rPr lang="en-US" sz="1600" dirty="0">
                <a:solidFill>
                  <a:schemeClr val="tx1"/>
                </a:solidFill>
                <a:latin typeface="Open Sans Light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Open Sans Light"/>
              </a:rPr>
              <a:t>Barang</a:t>
            </a:r>
            <a:endParaRPr lang="en-US" sz="1600" dirty="0">
              <a:solidFill>
                <a:schemeClr val="tx1"/>
              </a:solidFill>
              <a:latin typeface="Open Sans Ligh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54885" y="2035278"/>
            <a:ext cx="1720644" cy="1002890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  <a:latin typeface="Open Sans Light"/>
              </a:rPr>
              <a:t>Royalti</a:t>
            </a:r>
            <a:endParaRPr lang="en-US" sz="1600" dirty="0">
              <a:solidFill>
                <a:schemeClr val="tx1"/>
              </a:solidFill>
              <a:latin typeface="Open Sans Ligh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2228" y="2035278"/>
            <a:ext cx="1720644" cy="1002890"/>
          </a:xfrm>
          <a:prstGeom prst="rect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bg1"/>
                </a:solidFill>
                <a:latin typeface="Open Sans Light"/>
              </a:rPr>
              <a:t>Faedah</a:t>
            </a:r>
            <a:endParaRPr lang="en-US" sz="1600" dirty="0">
              <a:solidFill>
                <a:schemeClr val="bg1"/>
              </a:solidFill>
              <a:latin typeface="Open Sans Ligh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149565" y="2035278"/>
            <a:ext cx="1720644" cy="1002890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Open Sans Light"/>
              </a:rPr>
              <a:t>Dividend</a:t>
            </a:r>
          </a:p>
        </p:txBody>
      </p:sp>
      <p:sp>
        <p:nvSpPr>
          <p:cNvPr id="22" name="Freeform 100"/>
          <p:cNvSpPr>
            <a:spLocks noChangeArrowheads="1"/>
          </p:cNvSpPr>
          <p:nvPr/>
        </p:nvSpPr>
        <p:spPr bwMode="auto">
          <a:xfrm>
            <a:off x="1677582" y="1823885"/>
            <a:ext cx="503455" cy="496568"/>
          </a:xfrm>
          <a:custGeom>
            <a:avLst/>
            <a:gdLst>
              <a:gd name="T0" fmla="*/ 78929 w 356"/>
              <a:gd name="T1" fmla="*/ 0 h 347"/>
              <a:gd name="T2" fmla="*/ 78929 w 356"/>
              <a:gd name="T3" fmla="*/ 0 h 347"/>
              <a:gd name="T4" fmla="*/ 0 w 356"/>
              <a:gd name="T5" fmla="*/ 74553 h 347"/>
              <a:gd name="T6" fmla="*/ 78929 w 356"/>
              <a:gd name="T7" fmla="*/ 153544 h 347"/>
              <a:gd name="T8" fmla="*/ 158304 w 356"/>
              <a:gd name="T9" fmla="*/ 74553 h 347"/>
              <a:gd name="T10" fmla="*/ 78929 w 356"/>
              <a:gd name="T11" fmla="*/ 0 h 3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56" h="347">
                <a:moveTo>
                  <a:pt x="177" y="0"/>
                </a:moveTo>
                <a:lnTo>
                  <a:pt x="177" y="0"/>
                </a:lnTo>
                <a:cubicBezTo>
                  <a:pt x="80" y="0"/>
                  <a:pt x="0" y="80"/>
                  <a:pt x="0" y="168"/>
                </a:cubicBezTo>
                <a:cubicBezTo>
                  <a:pt x="0" y="266"/>
                  <a:pt x="80" y="346"/>
                  <a:pt x="177" y="346"/>
                </a:cubicBezTo>
                <a:cubicBezTo>
                  <a:pt x="274" y="346"/>
                  <a:pt x="355" y="266"/>
                  <a:pt x="355" y="168"/>
                </a:cubicBezTo>
                <a:cubicBezTo>
                  <a:pt x="355" y="80"/>
                  <a:pt x="274" y="0"/>
                  <a:pt x="177" y="0"/>
                </a:cubicBezTo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lIns="34290" tIns="17145" rIns="34290" bIns="17145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Open Sans Light" panose="020B0306030504020204"/>
              </a:rPr>
              <a:t>1</a:t>
            </a:r>
          </a:p>
        </p:txBody>
      </p:sp>
      <p:sp>
        <p:nvSpPr>
          <p:cNvPr id="23" name="Freeform 100"/>
          <p:cNvSpPr>
            <a:spLocks noChangeArrowheads="1"/>
          </p:cNvSpPr>
          <p:nvPr/>
        </p:nvSpPr>
        <p:spPr bwMode="auto">
          <a:xfrm>
            <a:off x="7003518" y="1823885"/>
            <a:ext cx="503455" cy="496568"/>
          </a:xfrm>
          <a:custGeom>
            <a:avLst/>
            <a:gdLst>
              <a:gd name="T0" fmla="*/ 78929 w 356"/>
              <a:gd name="T1" fmla="*/ 0 h 347"/>
              <a:gd name="T2" fmla="*/ 78929 w 356"/>
              <a:gd name="T3" fmla="*/ 0 h 347"/>
              <a:gd name="T4" fmla="*/ 0 w 356"/>
              <a:gd name="T5" fmla="*/ 74553 h 347"/>
              <a:gd name="T6" fmla="*/ 78929 w 356"/>
              <a:gd name="T7" fmla="*/ 153544 h 347"/>
              <a:gd name="T8" fmla="*/ 158304 w 356"/>
              <a:gd name="T9" fmla="*/ 74553 h 347"/>
              <a:gd name="T10" fmla="*/ 78929 w 356"/>
              <a:gd name="T11" fmla="*/ 0 h 3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56" h="347">
                <a:moveTo>
                  <a:pt x="177" y="0"/>
                </a:moveTo>
                <a:lnTo>
                  <a:pt x="177" y="0"/>
                </a:lnTo>
                <a:cubicBezTo>
                  <a:pt x="80" y="0"/>
                  <a:pt x="0" y="80"/>
                  <a:pt x="0" y="168"/>
                </a:cubicBezTo>
                <a:cubicBezTo>
                  <a:pt x="0" y="266"/>
                  <a:pt x="80" y="346"/>
                  <a:pt x="177" y="346"/>
                </a:cubicBezTo>
                <a:cubicBezTo>
                  <a:pt x="274" y="346"/>
                  <a:pt x="355" y="266"/>
                  <a:pt x="355" y="168"/>
                </a:cubicBezTo>
                <a:cubicBezTo>
                  <a:pt x="355" y="80"/>
                  <a:pt x="274" y="0"/>
                  <a:pt x="177" y="0"/>
                </a:cubicBezTo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lIns="34290" tIns="17145" rIns="34290" bIns="17145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Open Sans Light" panose="020B0306030504020204"/>
              </a:rPr>
              <a:t>4</a:t>
            </a:r>
          </a:p>
        </p:txBody>
      </p:sp>
      <p:sp>
        <p:nvSpPr>
          <p:cNvPr id="24" name="Freeform 100"/>
          <p:cNvSpPr>
            <a:spLocks noChangeArrowheads="1"/>
          </p:cNvSpPr>
          <p:nvPr/>
        </p:nvSpPr>
        <p:spPr bwMode="auto">
          <a:xfrm>
            <a:off x="5261378" y="1806698"/>
            <a:ext cx="503455" cy="496568"/>
          </a:xfrm>
          <a:custGeom>
            <a:avLst/>
            <a:gdLst>
              <a:gd name="T0" fmla="*/ 78929 w 356"/>
              <a:gd name="T1" fmla="*/ 0 h 347"/>
              <a:gd name="T2" fmla="*/ 78929 w 356"/>
              <a:gd name="T3" fmla="*/ 0 h 347"/>
              <a:gd name="T4" fmla="*/ 0 w 356"/>
              <a:gd name="T5" fmla="*/ 74553 h 347"/>
              <a:gd name="T6" fmla="*/ 78929 w 356"/>
              <a:gd name="T7" fmla="*/ 153544 h 347"/>
              <a:gd name="T8" fmla="*/ 158304 w 356"/>
              <a:gd name="T9" fmla="*/ 74553 h 347"/>
              <a:gd name="T10" fmla="*/ 78929 w 356"/>
              <a:gd name="T11" fmla="*/ 0 h 3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56" h="347">
                <a:moveTo>
                  <a:pt x="177" y="0"/>
                </a:moveTo>
                <a:lnTo>
                  <a:pt x="177" y="0"/>
                </a:lnTo>
                <a:cubicBezTo>
                  <a:pt x="80" y="0"/>
                  <a:pt x="0" y="80"/>
                  <a:pt x="0" y="168"/>
                </a:cubicBezTo>
                <a:cubicBezTo>
                  <a:pt x="0" y="266"/>
                  <a:pt x="80" y="346"/>
                  <a:pt x="177" y="346"/>
                </a:cubicBezTo>
                <a:cubicBezTo>
                  <a:pt x="274" y="346"/>
                  <a:pt x="355" y="266"/>
                  <a:pt x="355" y="168"/>
                </a:cubicBezTo>
                <a:cubicBezTo>
                  <a:pt x="355" y="80"/>
                  <a:pt x="274" y="0"/>
                  <a:pt x="177" y="0"/>
                </a:cubicBezTo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lIns="34290" tIns="17145" rIns="34290" bIns="17145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Open Sans Light" panose="020B0306030504020204"/>
              </a:rPr>
              <a:t>3</a:t>
            </a:r>
          </a:p>
        </p:txBody>
      </p:sp>
      <p:sp>
        <p:nvSpPr>
          <p:cNvPr id="25" name="Freeform 100"/>
          <p:cNvSpPr>
            <a:spLocks noChangeArrowheads="1"/>
          </p:cNvSpPr>
          <p:nvPr/>
        </p:nvSpPr>
        <p:spPr bwMode="auto">
          <a:xfrm>
            <a:off x="3508668" y="1823885"/>
            <a:ext cx="503455" cy="496568"/>
          </a:xfrm>
          <a:custGeom>
            <a:avLst/>
            <a:gdLst>
              <a:gd name="T0" fmla="*/ 78929 w 356"/>
              <a:gd name="T1" fmla="*/ 0 h 347"/>
              <a:gd name="T2" fmla="*/ 78929 w 356"/>
              <a:gd name="T3" fmla="*/ 0 h 347"/>
              <a:gd name="T4" fmla="*/ 0 w 356"/>
              <a:gd name="T5" fmla="*/ 74553 h 347"/>
              <a:gd name="T6" fmla="*/ 78929 w 356"/>
              <a:gd name="T7" fmla="*/ 153544 h 347"/>
              <a:gd name="T8" fmla="*/ 158304 w 356"/>
              <a:gd name="T9" fmla="*/ 74553 h 347"/>
              <a:gd name="T10" fmla="*/ 78929 w 356"/>
              <a:gd name="T11" fmla="*/ 0 h 3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56" h="347">
                <a:moveTo>
                  <a:pt x="177" y="0"/>
                </a:moveTo>
                <a:lnTo>
                  <a:pt x="177" y="0"/>
                </a:lnTo>
                <a:cubicBezTo>
                  <a:pt x="80" y="0"/>
                  <a:pt x="0" y="80"/>
                  <a:pt x="0" y="168"/>
                </a:cubicBezTo>
                <a:cubicBezTo>
                  <a:pt x="0" y="266"/>
                  <a:pt x="80" y="346"/>
                  <a:pt x="177" y="346"/>
                </a:cubicBezTo>
                <a:cubicBezTo>
                  <a:pt x="274" y="346"/>
                  <a:pt x="355" y="266"/>
                  <a:pt x="355" y="168"/>
                </a:cubicBezTo>
                <a:cubicBezTo>
                  <a:pt x="355" y="80"/>
                  <a:pt x="274" y="0"/>
                  <a:pt x="177" y="0"/>
                </a:cubicBezTo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lIns="34290" tIns="17145" rIns="34290" bIns="17145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Open Sans Light" panose="020B0306030504020204"/>
              </a:rPr>
              <a:t>2</a:t>
            </a:r>
          </a:p>
        </p:txBody>
      </p:sp>
      <p:sp>
        <p:nvSpPr>
          <p:cNvPr id="26" name="Freeform 100"/>
          <p:cNvSpPr>
            <a:spLocks noChangeArrowheads="1"/>
          </p:cNvSpPr>
          <p:nvPr/>
        </p:nvSpPr>
        <p:spPr bwMode="auto">
          <a:xfrm>
            <a:off x="8846647" y="1806698"/>
            <a:ext cx="503455" cy="496568"/>
          </a:xfrm>
          <a:custGeom>
            <a:avLst/>
            <a:gdLst>
              <a:gd name="T0" fmla="*/ 78929 w 356"/>
              <a:gd name="T1" fmla="*/ 0 h 347"/>
              <a:gd name="T2" fmla="*/ 78929 w 356"/>
              <a:gd name="T3" fmla="*/ 0 h 347"/>
              <a:gd name="T4" fmla="*/ 0 w 356"/>
              <a:gd name="T5" fmla="*/ 74553 h 347"/>
              <a:gd name="T6" fmla="*/ 78929 w 356"/>
              <a:gd name="T7" fmla="*/ 153544 h 347"/>
              <a:gd name="T8" fmla="*/ 158304 w 356"/>
              <a:gd name="T9" fmla="*/ 74553 h 347"/>
              <a:gd name="T10" fmla="*/ 78929 w 356"/>
              <a:gd name="T11" fmla="*/ 0 h 3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56" h="347">
                <a:moveTo>
                  <a:pt x="177" y="0"/>
                </a:moveTo>
                <a:lnTo>
                  <a:pt x="177" y="0"/>
                </a:lnTo>
                <a:cubicBezTo>
                  <a:pt x="80" y="0"/>
                  <a:pt x="0" y="80"/>
                  <a:pt x="0" y="168"/>
                </a:cubicBezTo>
                <a:cubicBezTo>
                  <a:pt x="0" y="266"/>
                  <a:pt x="80" y="346"/>
                  <a:pt x="177" y="346"/>
                </a:cubicBezTo>
                <a:cubicBezTo>
                  <a:pt x="274" y="346"/>
                  <a:pt x="355" y="266"/>
                  <a:pt x="355" y="168"/>
                </a:cubicBezTo>
                <a:cubicBezTo>
                  <a:pt x="355" y="80"/>
                  <a:pt x="274" y="0"/>
                  <a:pt x="177" y="0"/>
                </a:cubicBezTo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lIns="34290" tIns="17145" rIns="34290" bIns="17145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Open Sans Light" panose="020B0306030504020204"/>
              </a:rPr>
              <a:t>5</a:t>
            </a:r>
          </a:p>
        </p:txBody>
      </p:sp>
      <p:sp>
        <p:nvSpPr>
          <p:cNvPr id="27" name="Rectangle 26"/>
          <p:cNvSpPr/>
          <p:nvPr/>
        </p:nvSpPr>
        <p:spPr>
          <a:xfrm>
            <a:off x="9893850" y="2035278"/>
            <a:ext cx="1720644" cy="1002890"/>
          </a:xfrm>
          <a:prstGeom prst="rect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bg1"/>
                </a:solidFill>
                <a:latin typeface="Open Sans Light"/>
              </a:rPr>
              <a:t>Sewaan</a:t>
            </a:r>
            <a:endParaRPr lang="en-US" sz="1600" dirty="0">
              <a:solidFill>
                <a:schemeClr val="bg1"/>
              </a:solidFill>
              <a:latin typeface="Open Sans Light"/>
            </a:endParaRPr>
          </a:p>
        </p:txBody>
      </p:sp>
      <p:sp>
        <p:nvSpPr>
          <p:cNvPr id="28" name="Freeform 100"/>
          <p:cNvSpPr>
            <a:spLocks noChangeArrowheads="1"/>
          </p:cNvSpPr>
          <p:nvPr/>
        </p:nvSpPr>
        <p:spPr bwMode="auto">
          <a:xfrm>
            <a:off x="10630262" y="1806698"/>
            <a:ext cx="503455" cy="496568"/>
          </a:xfrm>
          <a:custGeom>
            <a:avLst/>
            <a:gdLst>
              <a:gd name="T0" fmla="*/ 78929 w 356"/>
              <a:gd name="T1" fmla="*/ 0 h 347"/>
              <a:gd name="T2" fmla="*/ 78929 w 356"/>
              <a:gd name="T3" fmla="*/ 0 h 347"/>
              <a:gd name="T4" fmla="*/ 0 w 356"/>
              <a:gd name="T5" fmla="*/ 74553 h 347"/>
              <a:gd name="T6" fmla="*/ 78929 w 356"/>
              <a:gd name="T7" fmla="*/ 153544 h 347"/>
              <a:gd name="T8" fmla="*/ 158304 w 356"/>
              <a:gd name="T9" fmla="*/ 74553 h 347"/>
              <a:gd name="T10" fmla="*/ 78929 w 356"/>
              <a:gd name="T11" fmla="*/ 0 h 3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56" h="347">
                <a:moveTo>
                  <a:pt x="177" y="0"/>
                </a:moveTo>
                <a:lnTo>
                  <a:pt x="177" y="0"/>
                </a:lnTo>
                <a:cubicBezTo>
                  <a:pt x="80" y="0"/>
                  <a:pt x="0" y="80"/>
                  <a:pt x="0" y="168"/>
                </a:cubicBezTo>
                <a:cubicBezTo>
                  <a:pt x="0" y="266"/>
                  <a:pt x="80" y="346"/>
                  <a:pt x="177" y="346"/>
                </a:cubicBezTo>
                <a:cubicBezTo>
                  <a:pt x="274" y="346"/>
                  <a:pt x="355" y="266"/>
                  <a:pt x="355" y="168"/>
                </a:cubicBezTo>
                <a:cubicBezTo>
                  <a:pt x="355" y="80"/>
                  <a:pt x="274" y="0"/>
                  <a:pt x="177" y="0"/>
                </a:cubicBezTo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lIns="34290" tIns="17145" rIns="34290" bIns="17145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Open Sans Light" panose="020B0306030504020204"/>
              </a:rPr>
              <a:t>6</a:t>
            </a:r>
          </a:p>
        </p:txBody>
      </p:sp>
      <p:sp>
        <p:nvSpPr>
          <p:cNvPr id="29" name="Rectangle 28"/>
          <p:cNvSpPr/>
          <p:nvPr/>
        </p:nvSpPr>
        <p:spPr>
          <a:xfrm>
            <a:off x="982882" y="6437376"/>
            <a:ext cx="11209118" cy="420624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MPSAS 9 –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Daripada</a:t>
            </a:r>
            <a:r>
              <a:rPr lang="en-US" b="1" dirty="0"/>
              <a:t> </a:t>
            </a:r>
            <a:r>
              <a:rPr lang="en-US" b="1" dirty="0" err="1"/>
              <a:t>Urusniaga</a:t>
            </a:r>
            <a:r>
              <a:rPr lang="en-US" b="1" dirty="0"/>
              <a:t> </a:t>
            </a:r>
            <a:r>
              <a:rPr lang="en-US" b="1" dirty="0" err="1"/>
              <a:t>Pertukaran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539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 descr="Commercial Property Clip Art at Clker.com - vector clip art online, royalty 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0" descr="Property Plant Equipments Images, Stock Photos &amp; Vectors | Shutte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8" descr="Construction site equipment vector Free vector in Encapsulated PostScript  eps ( .eps ) vector illustration graphic art design format format for free  download 964.74KB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3827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Arial Narrow" panose="020B0606020202030204" pitchFamily="34" charset="0"/>
              </a:rPr>
              <a:t>PENYEDIAAN PERKHIDMATAN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6437376"/>
            <a:ext cx="905256" cy="420624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5175" y="965996"/>
            <a:ext cx="10370918" cy="7374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Hasil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yang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berkaitan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dengan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urus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niaga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itu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diiktiraf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dengan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merujuk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kepada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tahap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kesempurnaan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urus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niaga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pada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tarikh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pelaporan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.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Keputusan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daripada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sesuatu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urus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niaga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boleh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dianggarkan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dengan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pasti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apabila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semua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syarat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berikut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dipenuhi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:</a:t>
            </a:r>
            <a:endParaRPr lang="en-US" sz="1600" dirty="0">
              <a:solidFill>
                <a:schemeClr val="tx1"/>
              </a:solidFill>
              <a:latin typeface="Open Sans Light" panose="020B0306030504020204"/>
            </a:endParaRPr>
          </a:p>
        </p:txBody>
      </p:sp>
      <p:sp>
        <p:nvSpPr>
          <p:cNvPr id="21" name="Chevron 20"/>
          <p:cNvSpPr/>
          <p:nvPr/>
        </p:nvSpPr>
        <p:spPr>
          <a:xfrm>
            <a:off x="5578439" y="2176814"/>
            <a:ext cx="3437741" cy="2067076"/>
          </a:xfrm>
          <a:prstGeom prst="chevron">
            <a:avLst/>
          </a:prstGeom>
          <a:solidFill>
            <a:srgbClr val="99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Tahap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kesempurnaan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urusniaga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pada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tarikh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pelaporan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boleh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diukur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pasti</a:t>
            </a:r>
            <a:endParaRPr lang="en-US" sz="1400" dirty="0">
              <a:solidFill>
                <a:schemeClr val="tx1"/>
              </a:solidFill>
              <a:latin typeface="Open Sans Light" panose="020B0306030504020204"/>
            </a:endParaRPr>
          </a:p>
        </p:txBody>
      </p:sp>
      <p:sp>
        <p:nvSpPr>
          <p:cNvPr id="23" name="Chevron 22"/>
          <p:cNvSpPr/>
          <p:nvPr/>
        </p:nvSpPr>
        <p:spPr>
          <a:xfrm>
            <a:off x="8042787" y="2176045"/>
            <a:ext cx="3705270" cy="2067076"/>
          </a:xfrm>
          <a:prstGeom prst="chevron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Kos yang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ditanggung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untuk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urusniaga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dan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kos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untuk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menyempurnakan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urusniaga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itu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boleh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diukur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pasti</a:t>
            </a:r>
            <a:endParaRPr lang="en-US" sz="1400" dirty="0">
              <a:solidFill>
                <a:schemeClr val="tx1"/>
              </a:solidFill>
              <a:latin typeface="Open Sans Light" panose="020B0306030504020204"/>
            </a:endParaRPr>
          </a:p>
        </p:txBody>
      </p:sp>
      <p:sp>
        <p:nvSpPr>
          <p:cNvPr id="24" name="Chevron 23"/>
          <p:cNvSpPr/>
          <p:nvPr/>
        </p:nvSpPr>
        <p:spPr>
          <a:xfrm>
            <a:off x="361100" y="2176045"/>
            <a:ext cx="3325044" cy="2067076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Amaun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hasil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boleh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diukur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pasti</a:t>
            </a:r>
            <a:endParaRPr lang="en-US" sz="1400" dirty="0">
              <a:solidFill>
                <a:schemeClr val="tx1"/>
              </a:solidFill>
              <a:latin typeface="Open Sans Light" panose="020B0306030504020204"/>
            </a:endParaRPr>
          </a:p>
        </p:txBody>
      </p:sp>
      <p:sp>
        <p:nvSpPr>
          <p:cNvPr id="25" name="Chevron 24"/>
          <p:cNvSpPr/>
          <p:nvPr/>
        </p:nvSpPr>
        <p:spPr>
          <a:xfrm>
            <a:off x="2733867" y="2176046"/>
            <a:ext cx="3796990" cy="2067076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Terdapat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kemungkinan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manfaat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ekonomi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atau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potensi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perkhidmatan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berkaitan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urusniaga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akan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mengalir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kepada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Open Sans Light" panose="020B0306030504020204"/>
              </a:rPr>
              <a:t>entiti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6" name="Freeform 100"/>
          <p:cNvSpPr>
            <a:spLocks noChangeArrowheads="1"/>
          </p:cNvSpPr>
          <p:nvPr/>
        </p:nvSpPr>
        <p:spPr bwMode="auto">
          <a:xfrm>
            <a:off x="2846562" y="2952438"/>
            <a:ext cx="503455" cy="496568"/>
          </a:xfrm>
          <a:custGeom>
            <a:avLst/>
            <a:gdLst>
              <a:gd name="T0" fmla="*/ 78929 w 356"/>
              <a:gd name="T1" fmla="*/ 0 h 347"/>
              <a:gd name="T2" fmla="*/ 78929 w 356"/>
              <a:gd name="T3" fmla="*/ 0 h 347"/>
              <a:gd name="T4" fmla="*/ 0 w 356"/>
              <a:gd name="T5" fmla="*/ 74553 h 347"/>
              <a:gd name="T6" fmla="*/ 78929 w 356"/>
              <a:gd name="T7" fmla="*/ 153544 h 347"/>
              <a:gd name="T8" fmla="*/ 158304 w 356"/>
              <a:gd name="T9" fmla="*/ 74553 h 347"/>
              <a:gd name="T10" fmla="*/ 78929 w 356"/>
              <a:gd name="T11" fmla="*/ 0 h 3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56" h="347">
                <a:moveTo>
                  <a:pt x="177" y="0"/>
                </a:moveTo>
                <a:lnTo>
                  <a:pt x="177" y="0"/>
                </a:lnTo>
                <a:cubicBezTo>
                  <a:pt x="80" y="0"/>
                  <a:pt x="0" y="80"/>
                  <a:pt x="0" y="168"/>
                </a:cubicBezTo>
                <a:cubicBezTo>
                  <a:pt x="0" y="266"/>
                  <a:pt x="80" y="346"/>
                  <a:pt x="177" y="346"/>
                </a:cubicBezTo>
                <a:cubicBezTo>
                  <a:pt x="274" y="346"/>
                  <a:pt x="355" y="266"/>
                  <a:pt x="355" y="168"/>
                </a:cubicBezTo>
                <a:cubicBezTo>
                  <a:pt x="355" y="80"/>
                  <a:pt x="274" y="0"/>
                  <a:pt x="177" y="0"/>
                </a:cubicBezTo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lIns="34290" tIns="17145" rIns="34290" bIns="17145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Open Sans Light" panose="020B0306030504020204"/>
              </a:rPr>
              <a:t>1</a:t>
            </a:r>
          </a:p>
        </p:txBody>
      </p:sp>
      <p:sp>
        <p:nvSpPr>
          <p:cNvPr id="27" name="Freeform 100"/>
          <p:cNvSpPr>
            <a:spLocks noChangeArrowheads="1"/>
          </p:cNvSpPr>
          <p:nvPr/>
        </p:nvSpPr>
        <p:spPr bwMode="auto">
          <a:xfrm>
            <a:off x="5807183" y="2961299"/>
            <a:ext cx="503455" cy="496568"/>
          </a:xfrm>
          <a:custGeom>
            <a:avLst/>
            <a:gdLst>
              <a:gd name="T0" fmla="*/ 78929 w 356"/>
              <a:gd name="T1" fmla="*/ 0 h 347"/>
              <a:gd name="T2" fmla="*/ 78929 w 356"/>
              <a:gd name="T3" fmla="*/ 0 h 347"/>
              <a:gd name="T4" fmla="*/ 0 w 356"/>
              <a:gd name="T5" fmla="*/ 74553 h 347"/>
              <a:gd name="T6" fmla="*/ 78929 w 356"/>
              <a:gd name="T7" fmla="*/ 153544 h 347"/>
              <a:gd name="T8" fmla="*/ 158304 w 356"/>
              <a:gd name="T9" fmla="*/ 74553 h 347"/>
              <a:gd name="T10" fmla="*/ 78929 w 356"/>
              <a:gd name="T11" fmla="*/ 0 h 3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56" h="347">
                <a:moveTo>
                  <a:pt x="177" y="0"/>
                </a:moveTo>
                <a:lnTo>
                  <a:pt x="177" y="0"/>
                </a:lnTo>
                <a:cubicBezTo>
                  <a:pt x="80" y="0"/>
                  <a:pt x="0" y="80"/>
                  <a:pt x="0" y="168"/>
                </a:cubicBezTo>
                <a:cubicBezTo>
                  <a:pt x="0" y="266"/>
                  <a:pt x="80" y="346"/>
                  <a:pt x="177" y="346"/>
                </a:cubicBezTo>
                <a:cubicBezTo>
                  <a:pt x="274" y="346"/>
                  <a:pt x="355" y="266"/>
                  <a:pt x="355" y="168"/>
                </a:cubicBezTo>
                <a:cubicBezTo>
                  <a:pt x="355" y="80"/>
                  <a:pt x="274" y="0"/>
                  <a:pt x="177" y="0"/>
                </a:cubicBezTo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lIns="34290" tIns="17145" rIns="34290" bIns="17145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Open Sans Light" panose="020B0306030504020204"/>
              </a:rPr>
              <a:t>2</a:t>
            </a:r>
          </a:p>
        </p:txBody>
      </p:sp>
      <p:sp>
        <p:nvSpPr>
          <p:cNvPr id="28" name="Freeform 100"/>
          <p:cNvSpPr>
            <a:spLocks noChangeArrowheads="1"/>
          </p:cNvSpPr>
          <p:nvPr/>
        </p:nvSpPr>
        <p:spPr bwMode="auto">
          <a:xfrm>
            <a:off x="8250195" y="2961299"/>
            <a:ext cx="503455" cy="496568"/>
          </a:xfrm>
          <a:custGeom>
            <a:avLst/>
            <a:gdLst>
              <a:gd name="T0" fmla="*/ 78929 w 356"/>
              <a:gd name="T1" fmla="*/ 0 h 347"/>
              <a:gd name="T2" fmla="*/ 78929 w 356"/>
              <a:gd name="T3" fmla="*/ 0 h 347"/>
              <a:gd name="T4" fmla="*/ 0 w 356"/>
              <a:gd name="T5" fmla="*/ 74553 h 347"/>
              <a:gd name="T6" fmla="*/ 78929 w 356"/>
              <a:gd name="T7" fmla="*/ 153544 h 347"/>
              <a:gd name="T8" fmla="*/ 158304 w 356"/>
              <a:gd name="T9" fmla="*/ 74553 h 347"/>
              <a:gd name="T10" fmla="*/ 78929 w 356"/>
              <a:gd name="T11" fmla="*/ 0 h 3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56" h="347">
                <a:moveTo>
                  <a:pt x="177" y="0"/>
                </a:moveTo>
                <a:lnTo>
                  <a:pt x="177" y="0"/>
                </a:lnTo>
                <a:cubicBezTo>
                  <a:pt x="80" y="0"/>
                  <a:pt x="0" y="80"/>
                  <a:pt x="0" y="168"/>
                </a:cubicBezTo>
                <a:cubicBezTo>
                  <a:pt x="0" y="266"/>
                  <a:pt x="80" y="346"/>
                  <a:pt x="177" y="346"/>
                </a:cubicBezTo>
                <a:cubicBezTo>
                  <a:pt x="274" y="346"/>
                  <a:pt x="355" y="266"/>
                  <a:pt x="355" y="168"/>
                </a:cubicBezTo>
                <a:cubicBezTo>
                  <a:pt x="355" y="80"/>
                  <a:pt x="274" y="0"/>
                  <a:pt x="177" y="0"/>
                </a:cubicBezTo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lIns="34290" tIns="17145" rIns="34290" bIns="17145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Open Sans Light" panose="020B0306030504020204"/>
              </a:rPr>
              <a:t>3</a:t>
            </a:r>
          </a:p>
        </p:txBody>
      </p:sp>
      <p:sp>
        <p:nvSpPr>
          <p:cNvPr id="29" name="Freeform 100"/>
          <p:cNvSpPr>
            <a:spLocks noChangeArrowheads="1"/>
          </p:cNvSpPr>
          <p:nvPr/>
        </p:nvSpPr>
        <p:spPr bwMode="auto">
          <a:xfrm>
            <a:off x="10977073" y="2952438"/>
            <a:ext cx="503455" cy="496568"/>
          </a:xfrm>
          <a:custGeom>
            <a:avLst/>
            <a:gdLst>
              <a:gd name="T0" fmla="*/ 78929 w 356"/>
              <a:gd name="T1" fmla="*/ 0 h 347"/>
              <a:gd name="T2" fmla="*/ 78929 w 356"/>
              <a:gd name="T3" fmla="*/ 0 h 347"/>
              <a:gd name="T4" fmla="*/ 0 w 356"/>
              <a:gd name="T5" fmla="*/ 74553 h 347"/>
              <a:gd name="T6" fmla="*/ 78929 w 356"/>
              <a:gd name="T7" fmla="*/ 153544 h 347"/>
              <a:gd name="T8" fmla="*/ 158304 w 356"/>
              <a:gd name="T9" fmla="*/ 74553 h 347"/>
              <a:gd name="T10" fmla="*/ 78929 w 356"/>
              <a:gd name="T11" fmla="*/ 0 h 3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56" h="347">
                <a:moveTo>
                  <a:pt x="177" y="0"/>
                </a:moveTo>
                <a:lnTo>
                  <a:pt x="177" y="0"/>
                </a:lnTo>
                <a:cubicBezTo>
                  <a:pt x="80" y="0"/>
                  <a:pt x="0" y="80"/>
                  <a:pt x="0" y="168"/>
                </a:cubicBezTo>
                <a:cubicBezTo>
                  <a:pt x="0" y="266"/>
                  <a:pt x="80" y="346"/>
                  <a:pt x="177" y="346"/>
                </a:cubicBezTo>
                <a:cubicBezTo>
                  <a:pt x="274" y="346"/>
                  <a:pt x="355" y="266"/>
                  <a:pt x="355" y="168"/>
                </a:cubicBezTo>
                <a:cubicBezTo>
                  <a:pt x="355" y="80"/>
                  <a:pt x="274" y="0"/>
                  <a:pt x="177" y="0"/>
                </a:cubicBezTo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lIns="34290" tIns="17145" rIns="34290" bIns="17145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Open Sans Light" panose="020B0306030504020204"/>
              </a:rPr>
              <a:t>4</a:t>
            </a:r>
          </a:p>
        </p:txBody>
      </p:sp>
      <p:sp>
        <p:nvSpPr>
          <p:cNvPr id="30" name="Rectangle 29"/>
          <p:cNvSpPr/>
          <p:nvPr/>
        </p:nvSpPr>
        <p:spPr>
          <a:xfrm>
            <a:off x="982882" y="6437376"/>
            <a:ext cx="11209118" cy="420624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MPSAS 9 –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Daripada</a:t>
            </a:r>
            <a:r>
              <a:rPr lang="en-US" b="1" dirty="0"/>
              <a:t> </a:t>
            </a:r>
            <a:r>
              <a:rPr lang="en-US" b="1" dirty="0" err="1"/>
              <a:t>Urusniaga</a:t>
            </a:r>
            <a:r>
              <a:rPr lang="en-US" b="1" dirty="0"/>
              <a:t> </a:t>
            </a:r>
            <a:r>
              <a:rPr lang="en-US" b="1" dirty="0" err="1"/>
              <a:t>Pertukaran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422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 descr="Commercial Property Clip Art at Clker.com - vector clip art online, royalty 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0" descr="Property Plant Equipments Images, Stock Photos &amp; Vectors | Shutte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8" descr="Construction site equipment vector Free vector in Encapsulated PostScript  eps ( .eps ) vector illustration graphic art design format format for free  download 964.74KB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3827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Arial Narrow" panose="020B0606020202030204" pitchFamily="34" charset="0"/>
              </a:rPr>
              <a:t>JUALAN BARANG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6437376"/>
            <a:ext cx="905256" cy="420624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5175" y="965996"/>
            <a:ext cx="10370918" cy="7374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Hasil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yang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berkaitan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dengan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urus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niaga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itu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diiktiraf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dengan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merujuk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kepada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tahap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kesempurnaan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urus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niaga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pada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tarikh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pelaporan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.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Keputusan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daripada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sesuatu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urus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niaga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boleh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dianggarkan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dengan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pasti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apabila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semua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syarat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berikut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Open Sans Light" panose="020B0306030504020204"/>
              </a:rPr>
              <a:t>dipenuhi</a:t>
            </a:r>
            <a:r>
              <a:rPr lang="en-US" sz="1600" b="1" dirty="0">
                <a:solidFill>
                  <a:schemeClr val="tx1"/>
                </a:solidFill>
                <a:latin typeface="Open Sans Light" panose="020B0306030504020204"/>
              </a:rPr>
              <a:t>:</a:t>
            </a:r>
            <a:endParaRPr lang="en-US" sz="1600" dirty="0">
              <a:solidFill>
                <a:schemeClr val="tx1"/>
              </a:solidFill>
              <a:latin typeface="Open Sans Light" panose="020B030603050402020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27355" y="2448233"/>
            <a:ext cx="1681316" cy="26153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Entiti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telah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memindahkan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kepada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pembeli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risiko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dan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ganjaran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pemilikan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yang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signifikan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bagi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barangan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itu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;</a:t>
            </a:r>
          </a:p>
          <a:p>
            <a:pPr algn="ctr"/>
            <a:endParaRPr lang="en-US" sz="1400" dirty="0">
              <a:solidFill>
                <a:schemeClr val="bg1"/>
              </a:solidFill>
              <a:latin typeface="Open Sans Light" panose="020B0306030504020204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17953" y="2448233"/>
            <a:ext cx="1681316" cy="2615380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Entiti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tidak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mengekalkan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penglibatan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pengurusan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berterusan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berkaitan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pemilikan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,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mahupun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kawalan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ke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atas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barangan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yang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dijual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;</a:t>
            </a:r>
          </a:p>
          <a:p>
            <a:pPr algn="ctr"/>
            <a:endParaRPr lang="en-US" sz="1400" dirty="0">
              <a:solidFill>
                <a:schemeClr val="bg1"/>
              </a:solidFill>
              <a:latin typeface="Open Sans Light" panose="020B0306030504020204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497130" y="2448233"/>
            <a:ext cx="1681316" cy="261538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Kos yang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telah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atau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akan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ditanggung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berhubung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dengan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urus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niaga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tersebut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boleh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diukur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dengan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pasti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.</a:t>
            </a:r>
          </a:p>
          <a:p>
            <a:pPr algn="ctr"/>
            <a:endParaRPr lang="en-US" sz="1400" dirty="0">
              <a:solidFill>
                <a:schemeClr val="bg1"/>
              </a:solidFill>
              <a:latin typeface="Open Sans Light" panose="020B0306030504020204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695425" y="2448233"/>
            <a:ext cx="1681316" cy="2615380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Terdapat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kemungkinan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bahawa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manfaat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ekonomi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atau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potensi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perkhidmatan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yang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berkaitan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dengan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urus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niaga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akan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mengalir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kepada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entiti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;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dan</a:t>
            </a:r>
            <a:endParaRPr lang="en-US" sz="1400" dirty="0">
              <a:solidFill>
                <a:schemeClr val="bg1"/>
              </a:solidFill>
              <a:latin typeface="Open Sans Light" panose="020B0306030504020204"/>
            </a:endParaRPr>
          </a:p>
          <a:p>
            <a:pPr algn="ctr"/>
            <a:endParaRPr lang="en-US" sz="1400" dirty="0">
              <a:solidFill>
                <a:schemeClr val="bg1"/>
              </a:solidFill>
              <a:latin typeface="Open Sans Light" panose="020B0306030504020204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906689" y="2448233"/>
            <a:ext cx="1681316" cy="261538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Amaun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hasil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boleh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diukur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dengan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 Light" panose="020B0306030504020204"/>
              </a:rPr>
              <a:t>pasti</a:t>
            </a:r>
            <a:r>
              <a:rPr lang="en-US" sz="1400" dirty="0">
                <a:solidFill>
                  <a:schemeClr val="bg1"/>
                </a:solidFill>
                <a:latin typeface="Open Sans Light" panose="020B0306030504020204"/>
              </a:rPr>
              <a:t>;</a:t>
            </a:r>
          </a:p>
          <a:p>
            <a:pPr algn="ctr"/>
            <a:endParaRPr lang="en-US" sz="1400" dirty="0">
              <a:solidFill>
                <a:schemeClr val="bg1"/>
              </a:solidFill>
              <a:latin typeface="Open Sans Light" panose="020B030603050402020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27355" y="2045110"/>
            <a:ext cx="1681316" cy="37362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117953" y="2036661"/>
            <a:ext cx="1681316" cy="37362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906125" y="2033483"/>
            <a:ext cx="1681316" cy="37362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695425" y="2036661"/>
            <a:ext cx="1681316" cy="37362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8504389" y="2036662"/>
            <a:ext cx="1681316" cy="37362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100"/>
          <p:cNvSpPr>
            <a:spLocks noChangeArrowheads="1"/>
          </p:cNvSpPr>
          <p:nvPr/>
        </p:nvSpPr>
        <p:spPr bwMode="auto">
          <a:xfrm>
            <a:off x="1906539" y="1884431"/>
            <a:ext cx="503455" cy="496568"/>
          </a:xfrm>
          <a:custGeom>
            <a:avLst/>
            <a:gdLst>
              <a:gd name="T0" fmla="*/ 78929 w 356"/>
              <a:gd name="T1" fmla="*/ 0 h 347"/>
              <a:gd name="T2" fmla="*/ 78929 w 356"/>
              <a:gd name="T3" fmla="*/ 0 h 347"/>
              <a:gd name="T4" fmla="*/ 0 w 356"/>
              <a:gd name="T5" fmla="*/ 74553 h 347"/>
              <a:gd name="T6" fmla="*/ 78929 w 356"/>
              <a:gd name="T7" fmla="*/ 153544 h 347"/>
              <a:gd name="T8" fmla="*/ 158304 w 356"/>
              <a:gd name="T9" fmla="*/ 74553 h 347"/>
              <a:gd name="T10" fmla="*/ 78929 w 356"/>
              <a:gd name="T11" fmla="*/ 0 h 3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56" h="347">
                <a:moveTo>
                  <a:pt x="177" y="0"/>
                </a:moveTo>
                <a:lnTo>
                  <a:pt x="177" y="0"/>
                </a:lnTo>
                <a:cubicBezTo>
                  <a:pt x="80" y="0"/>
                  <a:pt x="0" y="80"/>
                  <a:pt x="0" y="168"/>
                </a:cubicBezTo>
                <a:cubicBezTo>
                  <a:pt x="0" y="266"/>
                  <a:pt x="80" y="346"/>
                  <a:pt x="177" y="346"/>
                </a:cubicBezTo>
                <a:cubicBezTo>
                  <a:pt x="274" y="346"/>
                  <a:pt x="355" y="266"/>
                  <a:pt x="355" y="168"/>
                </a:cubicBezTo>
                <a:cubicBezTo>
                  <a:pt x="355" y="80"/>
                  <a:pt x="274" y="0"/>
                  <a:pt x="177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lIns="34290" tIns="17145" rIns="34290" bIns="17145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Open Sans Light" panose="020B0306030504020204"/>
              </a:rPr>
              <a:t>1</a:t>
            </a:r>
          </a:p>
        </p:txBody>
      </p:sp>
      <p:sp>
        <p:nvSpPr>
          <p:cNvPr id="42" name="Freeform 100"/>
          <p:cNvSpPr>
            <a:spLocks noChangeArrowheads="1"/>
          </p:cNvSpPr>
          <p:nvPr/>
        </p:nvSpPr>
        <p:spPr bwMode="auto">
          <a:xfrm>
            <a:off x="3683653" y="1885648"/>
            <a:ext cx="503455" cy="496568"/>
          </a:xfrm>
          <a:custGeom>
            <a:avLst/>
            <a:gdLst>
              <a:gd name="T0" fmla="*/ 78929 w 356"/>
              <a:gd name="T1" fmla="*/ 0 h 347"/>
              <a:gd name="T2" fmla="*/ 78929 w 356"/>
              <a:gd name="T3" fmla="*/ 0 h 347"/>
              <a:gd name="T4" fmla="*/ 0 w 356"/>
              <a:gd name="T5" fmla="*/ 74553 h 347"/>
              <a:gd name="T6" fmla="*/ 78929 w 356"/>
              <a:gd name="T7" fmla="*/ 153544 h 347"/>
              <a:gd name="T8" fmla="*/ 158304 w 356"/>
              <a:gd name="T9" fmla="*/ 74553 h 347"/>
              <a:gd name="T10" fmla="*/ 78929 w 356"/>
              <a:gd name="T11" fmla="*/ 0 h 3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56" h="347">
                <a:moveTo>
                  <a:pt x="177" y="0"/>
                </a:moveTo>
                <a:lnTo>
                  <a:pt x="177" y="0"/>
                </a:lnTo>
                <a:cubicBezTo>
                  <a:pt x="80" y="0"/>
                  <a:pt x="0" y="80"/>
                  <a:pt x="0" y="168"/>
                </a:cubicBezTo>
                <a:cubicBezTo>
                  <a:pt x="0" y="266"/>
                  <a:pt x="80" y="346"/>
                  <a:pt x="177" y="346"/>
                </a:cubicBezTo>
                <a:cubicBezTo>
                  <a:pt x="274" y="346"/>
                  <a:pt x="355" y="266"/>
                  <a:pt x="355" y="168"/>
                </a:cubicBezTo>
                <a:cubicBezTo>
                  <a:pt x="355" y="80"/>
                  <a:pt x="274" y="0"/>
                  <a:pt x="177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lIns="34290" tIns="17145" rIns="34290" bIns="17145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Open Sans Light" panose="020B0306030504020204"/>
              </a:rPr>
              <a:t>2</a:t>
            </a:r>
          </a:p>
        </p:txBody>
      </p:sp>
      <p:sp>
        <p:nvSpPr>
          <p:cNvPr id="43" name="Freeform 100"/>
          <p:cNvSpPr>
            <a:spLocks noChangeArrowheads="1"/>
          </p:cNvSpPr>
          <p:nvPr/>
        </p:nvSpPr>
        <p:spPr bwMode="auto">
          <a:xfrm>
            <a:off x="5504802" y="1874799"/>
            <a:ext cx="503455" cy="496568"/>
          </a:xfrm>
          <a:custGeom>
            <a:avLst/>
            <a:gdLst>
              <a:gd name="T0" fmla="*/ 78929 w 356"/>
              <a:gd name="T1" fmla="*/ 0 h 347"/>
              <a:gd name="T2" fmla="*/ 78929 w 356"/>
              <a:gd name="T3" fmla="*/ 0 h 347"/>
              <a:gd name="T4" fmla="*/ 0 w 356"/>
              <a:gd name="T5" fmla="*/ 74553 h 347"/>
              <a:gd name="T6" fmla="*/ 78929 w 356"/>
              <a:gd name="T7" fmla="*/ 153544 h 347"/>
              <a:gd name="T8" fmla="*/ 158304 w 356"/>
              <a:gd name="T9" fmla="*/ 74553 h 347"/>
              <a:gd name="T10" fmla="*/ 78929 w 356"/>
              <a:gd name="T11" fmla="*/ 0 h 3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56" h="347">
                <a:moveTo>
                  <a:pt x="177" y="0"/>
                </a:moveTo>
                <a:lnTo>
                  <a:pt x="177" y="0"/>
                </a:lnTo>
                <a:cubicBezTo>
                  <a:pt x="80" y="0"/>
                  <a:pt x="0" y="80"/>
                  <a:pt x="0" y="168"/>
                </a:cubicBezTo>
                <a:cubicBezTo>
                  <a:pt x="0" y="266"/>
                  <a:pt x="80" y="346"/>
                  <a:pt x="177" y="346"/>
                </a:cubicBezTo>
                <a:cubicBezTo>
                  <a:pt x="274" y="346"/>
                  <a:pt x="355" y="266"/>
                  <a:pt x="355" y="168"/>
                </a:cubicBezTo>
                <a:cubicBezTo>
                  <a:pt x="355" y="80"/>
                  <a:pt x="274" y="0"/>
                  <a:pt x="177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lIns="34290" tIns="17145" rIns="34290" bIns="17145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Open Sans Light" panose="020B0306030504020204"/>
              </a:rPr>
              <a:t>3</a:t>
            </a:r>
          </a:p>
        </p:txBody>
      </p:sp>
      <p:sp>
        <p:nvSpPr>
          <p:cNvPr id="44" name="Freeform 100"/>
          <p:cNvSpPr>
            <a:spLocks noChangeArrowheads="1"/>
          </p:cNvSpPr>
          <p:nvPr/>
        </p:nvSpPr>
        <p:spPr bwMode="auto">
          <a:xfrm>
            <a:off x="7332051" y="1893728"/>
            <a:ext cx="503455" cy="496568"/>
          </a:xfrm>
          <a:custGeom>
            <a:avLst/>
            <a:gdLst>
              <a:gd name="T0" fmla="*/ 78929 w 356"/>
              <a:gd name="T1" fmla="*/ 0 h 347"/>
              <a:gd name="T2" fmla="*/ 78929 w 356"/>
              <a:gd name="T3" fmla="*/ 0 h 347"/>
              <a:gd name="T4" fmla="*/ 0 w 356"/>
              <a:gd name="T5" fmla="*/ 74553 h 347"/>
              <a:gd name="T6" fmla="*/ 78929 w 356"/>
              <a:gd name="T7" fmla="*/ 153544 h 347"/>
              <a:gd name="T8" fmla="*/ 158304 w 356"/>
              <a:gd name="T9" fmla="*/ 74553 h 347"/>
              <a:gd name="T10" fmla="*/ 78929 w 356"/>
              <a:gd name="T11" fmla="*/ 0 h 3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56" h="347">
                <a:moveTo>
                  <a:pt x="177" y="0"/>
                </a:moveTo>
                <a:lnTo>
                  <a:pt x="177" y="0"/>
                </a:lnTo>
                <a:cubicBezTo>
                  <a:pt x="80" y="0"/>
                  <a:pt x="0" y="80"/>
                  <a:pt x="0" y="168"/>
                </a:cubicBezTo>
                <a:cubicBezTo>
                  <a:pt x="0" y="266"/>
                  <a:pt x="80" y="346"/>
                  <a:pt x="177" y="346"/>
                </a:cubicBezTo>
                <a:cubicBezTo>
                  <a:pt x="274" y="346"/>
                  <a:pt x="355" y="266"/>
                  <a:pt x="355" y="168"/>
                </a:cubicBezTo>
                <a:cubicBezTo>
                  <a:pt x="355" y="80"/>
                  <a:pt x="274" y="0"/>
                  <a:pt x="177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lIns="34290" tIns="17145" rIns="34290" bIns="17145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Open Sans Light" panose="020B0306030504020204"/>
              </a:rPr>
              <a:t>4</a:t>
            </a:r>
          </a:p>
        </p:txBody>
      </p:sp>
      <p:sp>
        <p:nvSpPr>
          <p:cNvPr id="45" name="Freeform 100"/>
          <p:cNvSpPr>
            <a:spLocks noChangeArrowheads="1"/>
          </p:cNvSpPr>
          <p:nvPr/>
        </p:nvSpPr>
        <p:spPr bwMode="auto">
          <a:xfrm>
            <a:off x="9158926" y="1885602"/>
            <a:ext cx="503455" cy="496568"/>
          </a:xfrm>
          <a:custGeom>
            <a:avLst/>
            <a:gdLst>
              <a:gd name="T0" fmla="*/ 78929 w 356"/>
              <a:gd name="T1" fmla="*/ 0 h 347"/>
              <a:gd name="T2" fmla="*/ 78929 w 356"/>
              <a:gd name="T3" fmla="*/ 0 h 347"/>
              <a:gd name="T4" fmla="*/ 0 w 356"/>
              <a:gd name="T5" fmla="*/ 74553 h 347"/>
              <a:gd name="T6" fmla="*/ 78929 w 356"/>
              <a:gd name="T7" fmla="*/ 153544 h 347"/>
              <a:gd name="T8" fmla="*/ 158304 w 356"/>
              <a:gd name="T9" fmla="*/ 74553 h 347"/>
              <a:gd name="T10" fmla="*/ 78929 w 356"/>
              <a:gd name="T11" fmla="*/ 0 h 3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56" h="347">
                <a:moveTo>
                  <a:pt x="177" y="0"/>
                </a:moveTo>
                <a:lnTo>
                  <a:pt x="177" y="0"/>
                </a:lnTo>
                <a:cubicBezTo>
                  <a:pt x="80" y="0"/>
                  <a:pt x="0" y="80"/>
                  <a:pt x="0" y="168"/>
                </a:cubicBezTo>
                <a:cubicBezTo>
                  <a:pt x="0" y="266"/>
                  <a:pt x="80" y="346"/>
                  <a:pt x="177" y="346"/>
                </a:cubicBezTo>
                <a:cubicBezTo>
                  <a:pt x="274" y="346"/>
                  <a:pt x="355" y="266"/>
                  <a:pt x="355" y="168"/>
                </a:cubicBezTo>
                <a:cubicBezTo>
                  <a:pt x="355" y="80"/>
                  <a:pt x="274" y="0"/>
                  <a:pt x="177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lIns="34290" tIns="17145" rIns="34290" bIns="17145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Open Sans Light" panose="020B0306030504020204"/>
              </a:rPr>
              <a:t>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82882" y="6437376"/>
            <a:ext cx="11209118" cy="420624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MPSAS 9 –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Daripada</a:t>
            </a:r>
            <a:r>
              <a:rPr lang="en-US" b="1" dirty="0"/>
              <a:t> </a:t>
            </a:r>
            <a:r>
              <a:rPr lang="en-US" b="1" dirty="0" err="1"/>
              <a:t>Urusniaga</a:t>
            </a:r>
            <a:r>
              <a:rPr lang="en-US" b="1" dirty="0"/>
              <a:t> </a:t>
            </a:r>
            <a:r>
              <a:rPr lang="en-US" b="1" dirty="0" err="1"/>
              <a:t>Pertukaran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043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1432</TotalTime>
  <Words>1262</Words>
  <Application>Microsoft Office PowerPoint</Application>
  <PresentationFormat>Widescreen</PresentationFormat>
  <Paragraphs>264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Arial Narrow</vt:lpstr>
      <vt:lpstr>Calibri</vt:lpstr>
      <vt:lpstr>Calibri Light</vt:lpstr>
      <vt:lpstr>Open Sans Light</vt:lpstr>
      <vt:lpstr>Times New Roman</vt:lpstr>
      <vt:lpstr>Office Theme</vt:lpstr>
      <vt:lpstr>PowerPoint Presentation</vt:lpstr>
      <vt:lpstr>TAKRIFAN</vt:lpstr>
      <vt:lpstr>PERAKAUNAN HASIL ASAS TUNAI VS ASAS AKRUAN</vt:lpstr>
      <vt:lpstr>PERAKAUNAN HASIL ASAS AKRUAN</vt:lpstr>
      <vt:lpstr>PowerPoint Presentation</vt:lpstr>
      <vt:lpstr>URUSNIAGA PERTUKARAN</vt:lpstr>
      <vt:lpstr>PEMAKAIAN</vt:lpstr>
      <vt:lpstr>PENYEDIAAN PERKHIDMATAN</vt:lpstr>
      <vt:lpstr>JUALAN BARANG</vt:lpstr>
      <vt:lpstr>PENGGUNAAN ASET ENTITI OLEH PIHAK LAIN</vt:lpstr>
      <vt:lpstr>PowerPoint Presentation</vt:lpstr>
      <vt:lpstr>URUSNIAGA BUKAN PERTUKARAN</vt:lpstr>
      <vt:lpstr>PEMAKAIAN</vt:lpstr>
      <vt:lpstr>PENGIKTIRAFAN HASIL BUKAN PERTUKARAN</vt:lpstr>
      <vt:lpstr>PENGIKTIRAFAN HASIL BUKAN PERTUKARAN</vt:lpstr>
      <vt:lpstr>PENGIKTIRAFAN HASIL BUKAN PERTUKARAN</vt:lpstr>
      <vt:lpstr>PENGIKTIRAFAN HASIL BUKAN PERTUKARAN</vt:lpstr>
      <vt:lpstr>PENGIKTIRAFAN HASIL BUKAN PERTUKARAN</vt:lpstr>
      <vt:lpstr>PENGIKTIRAFAN HASIL BUKAN PERTUKARAN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ZAMRI</dc:creator>
  <cp:lastModifiedBy>Zamri Shahdan</cp:lastModifiedBy>
  <cp:revision>45</cp:revision>
  <dcterms:created xsi:type="dcterms:W3CDTF">2021-02-13T09:23:24Z</dcterms:created>
  <dcterms:modified xsi:type="dcterms:W3CDTF">2021-06-05T16:00:12Z</dcterms:modified>
</cp:coreProperties>
</file>